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296" r:id="rId6"/>
    <p:sldId id="318" r:id="rId7"/>
    <p:sldId id="306" r:id="rId8"/>
    <p:sldId id="317" r:id="rId9"/>
    <p:sldId id="320" r:id="rId10"/>
    <p:sldId id="321" r:id="rId11"/>
    <p:sldId id="322" r:id="rId12"/>
    <p:sldId id="323" r:id="rId13"/>
    <p:sldId id="324" r:id="rId14"/>
    <p:sldId id="325" r:id="rId15"/>
    <p:sldId id="312" r:id="rId16"/>
    <p:sldId id="307" r:id="rId17"/>
    <p:sldId id="310" r:id="rId18"/>
    <p:sldId id="316" r:id="rId1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4879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62A5AE42-7DC1-8140-9B13-146984FDEF22}" type="datetimeFigureOut">
              <a:rPr lang="en-GB" smtClean="0"/>
              <a:t>08/07/2024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17369B77-94AB-0344-9EBF-9DB9EE8D3A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E8F75F72-8950-AF4F-9381-1D26FB547EA1}" type="datetimeFigureOut">
              <a:rPr lang="en-GB" smtClean="0"/>
              <a:t>08/07/2024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775476F-A808-1F46-A368-07984F6DA2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843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65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3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75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40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8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1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1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21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36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75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88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GB" sz="46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GB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GB" sz="2400"/>
            </a:lvl1pPr>
            <a:lvl2pPr marL="228600">
              <a:buClr>
                <a:srgbClr val="73292A"/>
              </a:buClr>
              <a:defRPr lang="en-GB" sz="2000"/>
            </a:lvl2pPr>
            <a:lvl3pPr marL="685800">
              <a:buClr>
                <a:srgbClr val="73292A"/>
              </a:buClr>
              <a:defRPr lang="en-GB" sz="1800"/>
            </a:lvl3pPr>
            <a:lvl4pPr marL="1143000">
              <a:buClr>
                <a:srgbClr val="73292A"/>
              </a:buClr>
              <a:defRPr lang="en-GB" sz="1600"/>
            </a:lvl4pPr>
            <a:lvl5pPr marL="1600200">
              <a:buClr>
                <a:srgbClr val="73292A"/>
              </a:buClr>
              <a:defRPr lang="en-GB"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GB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GB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37793"/>
            <a:ext cx="6693408" cy="1313583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en-GB" b="1" dirty="0">
                <a:solidFill>
                  <a:srgbClr val="0070C0"/>
                </a:solidFill>
              </a:rPr>
              <a:t>s the award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worth the effort?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b="1" dirty="0"/>
              <a:t>Dr James Derounian</a:t>
            </a:r>
            <a:r>
              <a:rPr lang="en-GB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Survey results 5</a:t>
            </a:r>
            <a:endParaRPr lang="en-GB" b="1" dirty="0">
              <a:solidFill>
                <a:srgbClr val="0070C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1D53CA-B846-74E1-5195-F82F2F40B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1930401"/>
            <a:ext cx="3749040" cy="4791074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Reasons for a financial reward</a:t>
            </a:r>
          </a:p>
          <a:p>
            <a:r>
              <a:rPr lang="en-US" sz="2900" dirty="0"/>
              <a:t>+ Recognition, but also ability to build on your success and do more</a:t>
            </a:r>
          </a:p>
          <a:p>
            <a:r>
              <a:rPr lang="en-US" sz="2900" dirty="0"/>
              <a:t>+ “Made the lengthy process of applying more attractive”</a:t>
            </a:r>
          </a:p>
          <a:p>
            <a:r>
              <a:rPr lang="en-US" sz="2900" dirty="0"/>
              <a:t>+ “Offered some freedom to do something that I had more choice/ control over”</a:t>
            </a:r>
          </a:p>
          <a:p>
            <a:r>
              <a:rPr lang="en-US" sz="2900" dirty="0"/>
              <a:t>+ Financed CPD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18367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Survey results 6</a:t>
            </a:r>
            <a:endParaRPr lang="en-GB" b="1" dirty="0">
              <a:solidFill>
                <a:srgbClr val="0070C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1D53CA-B846-74E1-5195-F82F2F40B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1930401"/>
            <a:ext cx="3749040" cy="4791074"/>
          </a:xfrm>
        </p:spPr>
        <p:txBody>
          <a:bodyPr>
            <a:normAutofit/>
          </a:bodyPr>
          <a:lstStyle/>
          <a:p>
            <a:r>
              <a:rPr lang="en-US" sz="2200" b="1" dirty="0"/>
              <a:t>Reasons for reward other than £</a:t>
            </a:r>
          </a:p>
          <a:p>
            <a:r>
              <a:rPr lang="en-US" sz="2000" b="1" dirty="0"/>
              <a:t>- Kudos was reward in itself</a:t>
            </a:r>
          </a:p>
          <a:p>
            <a:r>
              <a:rPr lang="en-US" sz="2000" b="1" dirty="0"/>
              <a:t>- “money ran out - the title does not”</a:t>
            </a:r>
          </a:p>
          <a:p>
            <a:r>
              <a:rPr lang="en-US" sz="2000" b="1" dirty="0"/>
              <a:t>- NTF award contributed to promotion/change in academic role</a:t>
            </a:r>
          </a:p>
          <a:p>
            <a:r>
              <a:rPr lang="en-US" sz="2000" b="1" dirty="0"/>
              <a:t>- “I was more motivated by the career development potential”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6490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 sz="3600" b="1" dirty="0">
                <a:solidFill>
                  <a:srgbClr val="0070C0"/>
                </a:solidFill>
              </a:rPr>
              <a:t>SWOT analysis of National Teaching Fellowships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B4F3B47-5D90-6680-2EE4-D15F8C55D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892903"/>
              </p:ext>
            </p:extLst>
          </p:nvPr>
        </p:nvGraphicFramePr>
        <p:xfrm>
          <a:off x="609600" y="1600200"/>
          <a:ext cx="8796758" cy="627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43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352434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29866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613217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60242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Strengths</a:t>
                      </a:r>
                      <a:endParaRPr lang="en-GB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Weaknesses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Opportunities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Threats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Externally, it “opened many doors” Respondent 1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Within HEI NTF brought no benefits R1, R50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“now HEI lead on TEAL, NTFS, CATE” 7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“Now there is no money” colleagues “see very little if any value” in NTF 3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“I’ve gained so much personally from being part of the (NTF) community”; </a:t>
                      </a:r>
                      <a:r>
                        <a:rPr lang="en-US" sz="1600" b="0" i="0" dirty="0" err="1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energising</a:t>
                      </a:r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 R7, 18, 33, 93, 151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NTF invisible, little valued; colleagues indifferent 3, 65, 106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Professors deliver inaugural lecture; why not successful NTFs? 1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Negative feedback, jealousy from colleagues/ HEI towards NTF 32, 49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“One of my career highs…joyous memories “I always recall with a big smile” 29, 52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Variability of reward across HEIs (some do not promote successful NTF) 9, 17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Assembling bid = an opportunity to reflect on career 62, 96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U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“A national scandal that current NTF applicants receive no explicit financial reward” 71</a:t>
                      </a:r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endParaRPr lang="en-GB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GB" sz="1600" b="0" i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4.5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GB" sz="1600" b="0" i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2.2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algn="ctr" rtl="0"/>
                      <a:r>
                        <a:rPr lang="en-GB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1.7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T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he ‘humble’ researcher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  <a:sym typeface="Wingdings" panose="05000000000000000000" pitchFamily="2" charset="2"/>
              </a:rPr>
              <a:t>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 dirty="0"/>
              <a:t>J</a:t>
            </a:r>
            <a:r>
              <a:rPr lang="en-GB" dirty="0" err="1"/>
              <a:t>ames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 dirty="0"/>
              <a:t>[</a:t>
            </a:r>
            <a:r>
              <a:rPr lang="en-GB" dirty="0"/>
              <a:t>A younger model!]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​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13</a:t>
            </a:fld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D14AE-2B30-CD50-D66F-A89E1E6EB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6568E9-FDA2-BE5F-8A92-B5497C099F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329247-A6B8-E720-14F0-ABD6185713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1F6100E-AACE-7B53-25B4-868F23B1C7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7872" r="17872"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5AA85C-3CF3-95BA-CAD2-E504368985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2BCAD1-C4CF-B30E-CC4D-CF081859AD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619CB6-EB9D-6BA8-C780-245D5E301B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82870"/>
            <a:ext cx="8695944" cy="646386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rtl="0"/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77"/>
              </a:rPr>
              <a:t>In conclusion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1529257"/>
            <a:ext cx="7744968" cy="3720660"/>
          </a:xfrm>
        </p:spPr>
        <p:txBody>
          <a:bodyPr rtlCol="0">
            <a:normAutofit fontScale="62500" lnSpcReduction="20000"/>
          </a:bodyPr>
          <a:lstStyle>
            <a:defPPr>
              <a:defRPr lang="en-GB"/>
            </a:defPPr>
          </a:lstStyle>
          <a:p>
            <a:pPr algn="l" rtl="0">
              <a:lnSpc>
                <a:spcPct val="100000"/>
              </a:lnSpc>
            </a:pPr>
            <a:r>
              <a:rPr lang="en-US" sz="2300" dirty="0">
                <a:solidFill>
                  <a:schemeClr val="accent3"/>
                </a:solidFill>
                <a:cs typeface="Calibri"/>
              </a:rPr>
              <a:t>158 of 608 teaching fellows (26%) responded to the survey; therefore, 450 out of 608 teaching fellows did not provide a response (74%)!</a:t>
            </a:r>
          </a:p>
          <a:p>
            <a:pPr algn="l" rtl="0">
              <a:lnSpc>
                <a:spcPct val="100000"/>
              </a:lnSpc>
            </a:pPr>
            <a:endParaRPr lang="en-US" sz="2300" dirty="0">
              <a:solidFill>
                <a:schemeClr val="accent3"/>
              </a:solidFill>
              <a:cs typeface="Calibri"/>
            </a:endParaRPr>
          </a:p>
          <a:p>
            <a:pPr algn="l" rtl="0">
              <a:lnSpc>
                <a:spcPct val="100000"/>
              </a:lnSpc>
            </a:pPr>
            <a:r>
              <a:rPr lang="en-US" sz="2300" dirty="0">
                <a:solidFill>
                  <a:schemeClr val="accent3"/>
                </a:solidFill>
                <a:cs typeface="Calibri"/>
              </a:rPr>
              <a:t>The responses, can be considered as illustrative; </a:t>
            </a:r>
          </a:p>
          <a:p>
            <a:pPr algn="l" rtl="0">
              <a:lnSpc>
                <a:spcPct val="100000"/>
              </a:lnSpc>
            </a:pPr>
            <a:endParaRPr lang="en-US" sz="2300" dirty="0">
              <a:solidFill>
                <a:schemeClr val="accent3"/>
              </a:solidFill>
              <a:cs typeface="Calibri"/>
            </a:endParaRPr>
          </a:p>
          <a:p>
            <a:pPr algn="l" rtl="0">
              <a:lnSpc>
                <a:spcPct val="100000"/>
              </a:lnSpc>
            </a:pPr>
            <a:r>
              <a:rPr lang="en-US" sz="2300" dirty="0">
                <a:cs typeface="Calibri"/>
              </a:rPr>
              <a:t>T</a:t>
            </a:r>
            <a:r>
              <a:rPr lang="en-US" sz="2300" dirty="0">
                <a:solidFill>
                  <a:schemeClr val="accent3"/>
                </a:solidFill>
                <a:cs typeface="Calibri"/>
              </a:rPr>
              <a:t>he findings point to varied direct and indirect benefits. Summed up in a </a:t>
            </a:r>
            <a:r>
              <a:rPr lang="en-US" sz="2300" dirty="0" err="1">
                <a:solidFill>
                  <a:schemeClr val="accent3"/>
                </a:solidFill>
                <a:cs typeface="Calibri"/>
              </a:rPr>
              <a:t>bastardisation</a:t>
            </a:r>
            <a:r>
              <a:rPr lang="en-US" sz="2300" dirty="0">
                <a:solidFill>
                  <a:schemeClr val="accent3"/>
                </a:solidFill>
                <a:cs typeface="Calibri"/>
              </a:rPr>
              <a:t> of Longfellow’s famous poem – when the reward was good,” it was very good indeed; but when it was bad it was horrid.”</a:t>
            </a:r>
          </a:p>
          <a:p>
            <a:pPr algn="l" rtl="0">
              <a:lnSpc>
                <a:spcPct val="100000"/>
              </a:lnSpc>
            </a:pPr>
            <a:endParaRPr lang="en-US" sz="2300" dirty="0">
              <a:solidFill>
                <a:schemeClr val="accent3"/>
              </a:solidFill>
              <a:cs typeface="Calibri"/>
            </a:endParaRPr>
          </a:p>
          <a:p>
            <a:pPr algn="l" rtl="0">
              <a:lnSpc>
                <a:spcPct val="100000"/>
              </a:lnSpc>
            </a:pPr>
            <a:r>
              <a:rPr lang="en-US" sz="2300" dirty="0">
                <a:solidFill>
                  <a:schemeClr val="accent3"/>
                </a:solidFill>
                <a:cs typeface="Calibri"/>
              </a:rPr>
              <a:t>On the basis of 53% of 158 respondents a personal financial award would/did encourage them to apply for an NTF. Whilst 47% did not believe that such a monetary reward would/did encourage them to apply.</a:t>
            </a:r>
          </a:p>
          <a:p>
            <a:pPr algn="l" rtl="0">
              <a:lnSpc>
                <a:spcPct val="100000"/>
              </a:lnSpc>
            </a:pPr>
            <a:endParaRPr lang="en-US" sz="2300" dirty="0">
              <a:solidFill>
                <a:schemeClr val="accent3"/>
              </a:solidFill>
              <a:cs typeface="Calibri"/>
            </a:endParaRPr>
          </a:p>
          <a:p>
            <a:pPr algn="l" rtl="0">
              <a:lnSpc>
                <a:spcPct val="100000"/>
              </a:lnSpc>
            </a:pPr>
            <a:r>
              <a:rPr lang="en-US" sz="2300" dirty="0">
                <a:solidFill>
                  <a:schemeClr val="accent3"/>
                </a:solidFill>
                <a:cs typeface="Calibri"/>
              </a:rPr>
              <a:t>A fair number of NTFs believed their fellowship – to a greater/lesser extent – did contribute to a successful bid for promotion. But 30 (of 156, 19%) replied that they had received no indirect benefits from their award. Fifteen, 9%, prefaced indirect gains with words like, “possible”/ “potentially”/ “I think it was recognized”</a:t>
            </a:r>
          </a:p>
          <a:p>
            <a:pPr algn="l" rtl="0">
              <a:lnSpc>
                <a:spcPct val="100000"/>
              </a:lnSpc>
            </a:pPr>
            <a:endParaRPr lang="en-US" dirty="0">
              <a:solidFill>
                <a:schemeClr val="accent3"/>
              </a:solidFill>
              <a:cs typeface="Calibri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GB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733296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rtl="0"/>
            <a:r>
              <a:rPr lang="en-GB" b="1" dirty="0">
                <a:solidFill>
                  <a:srgbClr val="0070C0"/>
                </a:solidFill>
              </a:rPr>
              <a:t>Thank you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&amp;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1" y="2011680"/>
            <a:ext cx="3811355" cy="2843784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Dr James Derounian</a:t>
            </a:r>
          </a:p>
          <a:p>
            <a:pPr rtl="0"/>
            <a:r>
              <a:rPr lang="en-GB" dirty="0"/>
              <a:t>j.derounian57@btinternet.com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S</a:t>
            </a:r>
            <a:r>
              <a:rPr lang="en-GB" b="1" dirty="0" err="1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ignposting</a:t>
            </a:r>
            <a:endParaRPr lang="en-GB" b="1" dirty="0">
              <a:solidFill>
                <a:srgbClr val="0070C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GB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What?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Why?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2024 Survey findings from UK NTFs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Discussion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Last words</a:t>
            </a:r>
          </a:p>
          <a:p>
            <a:pPr rtl="0"/>
            <a:endParaRPr lang="en-GB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55834"/>
            <a:ext cx="8695944" cy="804042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rgbClr val="0070C0"/>
                </a:solidFill>
              </a:rPr>
              <a:t>My positionality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159876"/>
            <a:ext cx="7744968" cy="3531476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 sz="2800" b="1" dirty="0"/>
              <a:t>Teaching in HE 30+ years</a:t>
            </a:r>
          </a:p>
          <a:p>
            <a:pPr rtl="0"/>
            <a:r>
              <a:rPr lang="en-GB" sz="2800" b="1" dirty="0"/>
              <a:t>Experienced</a:t>
            </a:r>
            <a:r>
              <a:rPr lang="en-GB" sz="2800" b="1" i="1" dirty="0"/>
              <a:t> External Examiner</a:t>
            </a:r>
          </a:p>
          <a:p>
            <a:pPr rtl="0"/>
            <a:endParaRPr lang="en-GB" sz="2800" b="1" i="1" dirty="0"/>
          </a:p>
          <a:p>
            <a:pPr rtl="0"/>
            <a:r>
              <a:rPr lang="en-GB" sz="2400" b="1" dirty="0"/>
              <a:t>Hunch/ hypothesis:</a:t>
            </a:r>
          </a:p>
          <a:p>
            <a:pPr rtl="0"/>
            <a:r>
              <a:rPr lang="en-GB" sz="2400" dirty="0"/>
              <a:t>Academic teachers remain </a:t>
            </a:r>
            <a:r>
              <a:rPr lang="en-GB" sz="2400" b="1" dirty="0"/>
              <a:t>poor relations </a:t>
            </a:r>
            <a:r>
              <a:rPr lang="en-GB" sz="2400" dirty="0"/>
              <a:t>to researchers</a:t>
            </a:r>
          </a:p>
          <a:p>
            <a:pPr rtl="0"/>
            <a:r>
              <a:rPr lang="en-GB" sz="2400" dirty="0"/>
              <a:t>NTFs </a:t>
            </a:r>
            <a:r>
              <a:rPr lang="en-GB" sz="2400" b="1" dirty="0"/>
              <a:t>gain warm words </a:t>
            </a:r>
            <a:r>
              <a:rPr lang="en-GB" sz="2400" dirty="0"/>
              <a:t>but no direct finance for their award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37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rgbClr val="0070C0"/>
                </a:solidFill>
              </a:rPr>
              <a:t>Cinderella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800" b="1" dirty="0"/>
              <a:t>Higher Education Teaching as </a:t>
            </a:r>
            <a:r>
              <a:rPr lang="en-GB" sz="2800" b="1" i="1" dirty="0"/>
              <a:t>Cinderella</a:t>
            </a:r>
          </a:p>
          <a:p>
            <a:pPr rtl="0"/>
            <a:r>
              <a:rPr lang="en-GB" sz="2400" dirty="0"/>
              <a:t>Forgotten?</a:t>
            </a:r>
          </a:p>
          <a:p>
            <a:pPr rtl="0"/>
            <a:r>
              <a:rPr lang="en-GB" sz="2400" dirty="0"/>
              <a:t>Taken for granted?</a:t>
            </a:r>
          </a:p>
          <a:p>
            <a:pPr rtl="0"/>
            <a:r>
              <a:rPr lang="en-GB" sz="2400" dirty="0"/>
              <a:t>Devalued?</a:t>
            </a:r>
          </a:p>
          <a:p>
            <a:pPr rtl="0"/>
            <a:r>
              <a:rPr lang="en-GB" sz="2400" dirty="0"/>
              <a:t>Why do the researchers have all the good tunes?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What?</a:t>
            </a:r>
            <a:endParaRPr lang="en-GB" b="1" dirty="0">
              <a:solidFill>
                <a:srgbClr val="0070C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GB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SurveyMonkey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June 2024 </a:t>
            </a: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[for 1 month]</a:t>
            </a:r>
          </a:p>
          <a:p>
            <a:r>
              <a:rPr lang="en-GB" sz="2800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10 Questions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Responses</a:t>
            </a: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from 158/660 [</a:t>
            </a: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2</a:t>
            </a:r>
            <a:r>
              <a:rPr lang="en-GB" sz="2800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6</a:t>
            </a: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% -</a:t>
            </a: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around 1 in 4]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Anon</a:t>
            </a:r>
            <a:r>
              <a:rPr lang="en-GB" sz="28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.</a:t>
            </a:r>
            <a:endParaRPr lang="en-GB" sz="28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endParaRPr lang="en-GB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4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Survey results 1</a:t>
            </a:r>
            <a:endParaRPr lang="en-GB" b="1" dirty="0">
              <a:solidFill>
                <a:srgbClr val="0070C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GB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Illustrative findings</a:t>
            </a:r>
          </a:p>
          <a:p>
            <a:r>
              <a:rPr lang="en-GB" sz="2800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26% r</a:t>
            </a: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eply</a:t>
            </a: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rate vs </a:t>
            </a: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74% </a:t>
            </a:r>
            <a:r>
              <a:rPr lang="en-GB" sz="28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no response</a:t>
            </a:r>
            <a:endParaRPr lang="en-GB" sz="2800" b="1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Busy-ness?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Complacency?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Other?</a:t>
            </a:r>
            <a:endParaRPr lang="en-GB" sz="28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endParaRPr lang="en-GB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11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Survey results 2</a:t>
            </a:r>
            <a:endParaRPr lang="en-GB" b="1" dirty="0">
              <a:solidFill>
                <a:srgbClr val="0070C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84% received help from own HEI to apply for fellowship – colleagues, existing NTFs</a:t>
            </a:r>
          </a:p>
          <a:p>
            <a:pPr rtl="0"/>
            <a:endParaRPr lang="en-US" dirty="0">
              <a:latin typeface="Gill Sans Nova Light" panose="020B0302020104020203" pitchFamily="34" charset="0"/>
              <a:cs typeface="Calibri"/>
            </a:endParaRPr>
          </a:p>
          <a:p>
            <a:pPr rtl="0"/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15% (25 respondents) =     </a:t>
            </a:r>
            <a:r>
              <a:rPr lang="en-US" b="1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no help at all</a:t>
            </a:r>
            <a:endParaRPr lang="en-GB" b="1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74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Survey results 3</a:t>
            </a:r>
            <a:endParaRPr lang="en-GB" b="1" dirty="0">
              <a:solidFill>
                <a:srgbClr val="0070C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1879600"/>
            <a:ext cx="3749040" cy="4621784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Gill Sans Nova Light" panose="020B0302020104020203" pitchFamily="34" charset="0"/>
                <a:cs typeface="Calibri"/>
              </a:rPr>
              <a:t>63%</a:t>
            </a:r>
            <a:r>
              <a:rPr lang="en-US" dirty="0">
                <a:solidFill>
                  <a:srgbClr val="0070C0"/>
                </a:solidFill>
                <a:latin typeface="Gill Sans Nova Light" panose="020B0302020104020203" pitchFamily="34" charset="0"/>
                <a:cs typeface="Calibri"/>
              </a:rPr>
              <a:t> (of 158 respondents = their NTF came with ££</a:t>
            </a:r>
          </a:p>
          <a:p>
            <a:pPr rtl="0"/>
            <a:r>
              <a:rPr lang="en-US" b="1" dirty="0">
                <a:solidFill>
                  <a:srgbClr val="7030A0"/>
                </a:solidFill>
                <a:latin typeface="Gill Sans Nova Light" panose="020B0302020104020203" pitchFamily="34" charset="0"/>
                <a:cs typeface="Calibri"/>
              </a:rPr>
              <a:t>37% </a:t>
            </a:r>
            <a:r>
              <a:rPr lang="en-US" dirty="0">
                <a:solidFill>
                  <a:srgbClr val="7030A0"/>
                </a:solidFill>
                <a:latin typeface="Gill Sans Nova Light" panose="020B0302020104020203" pitchFamily="34" charset="0"/>
                <a:cs typeface="Calibri"/>
              </a:rPr>
              <a:t>(25) no ££ whatsoever</a:t>
            </a:r>
          </a:p>
          <a:p>
            <a:pPr rtl="0"/>
            <a:endParaRPr lang="en-GB" dirty="0">
              <a:solidFill>
                <a:srgbClr val="7030A0"/>
              </a:solidFill>
              <a:latin typeface="Gill Sans Nova Light" panose="020B0302020104020203" pitchFamily="34" charset="0"/>
              <a:cs typeface="Calibri"/>
            </a:endParaRPr>
          </a:p>
          <a:p>
            <a:pPr rtl="0"/>
            <a:r>
              <a:rPr lang="en-GB" dirty="0">
                <a:solidFill>
                  <a:srgbClr val="7030A0"/>
                </a:solidFill>
                <a:latin typeface="Gill Sans Nova Light" panose="020B0302020104020203" pitchFamily="34" charset="0"/>
                <a:cs typeface="Calibri"/>
              </a:rPr>
              <a:t>Most finance from </a:t>
            </a:r>
            <a:r>
              <a:rPr lang="en-GB" dirty="0" err="1">
                <a:solidFill>
                  <a:srgbClr val="7030A0"/>
                </a:solidFill>
                <a:latin typeface="Gill Sans Nova Light" panose="020B0302020104020203" pitchFamily="34" charset="0"/>
                <a:cs typeface="Calibri"/>
              </a:rPr>
              <a:t>AdvanceHE</a:t>
            </a:r>
            <a:r>
              <a:rPr lang="en-GB" dirty="0">
                <a:solidFill>
                  <a:srgbClr val="7030A0"/>
                </a:solidFill>
                <a:latin typeface="Gill Sans Nova Light" panose="020B0302020104020203" pitchFamily="34" charset="0"/>
                <a:cs typeface="Calibri"/>
              </a:rPr>
              <a:t>, only </a:t>
            </a:r>
            <a:r>
              <a:rPr lang="en-GB" b="1" dirty="0">
                <a:solidFill>
                  <a:srgbClr val="7030A0"/>
                </a:solidFill>
                <a:latin typeface="Gill Sans Nova Light" panose="020B0302020104020203" pitchFamily="34" charset="0"/>
                <a:cs typeface="Calibri"/>
              </a:rPr>
              <a:t>10 respondents gained ££ from their HEI</a:t>
            </a:r>
            <a:endParaRPr lang="en-US" b="1" dirty="0">
              <a:solidFill>
                <a:srgbClr val="7030A0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65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77"/>
                <a:cs typeface="Calibri Light"/>
              </a:rPr>
              <a:t>Survey results 4</a:t>
            </a:r>
            <a:endParaRPr lang="en-GB" b="1" dirty="0">
              <a:solidFill>
                <a:srgbClr val="0070C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1D53CA-B846-74E1-5195-F82F2F40B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1930401"/>
            <a:ext cx="3749040" cy="4791074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 err="1"/>
              <a:t>Egs</a:t>
            </a:r>
            <a:r>
              <a:rPr lang="en-US" sz="2900" b="1" dirty="0"/>
              <a:t> of indirect benefits of gaining a NTF</a:t>
            </a:r>
          </a:p>
          <a:p>
            <a:endParaRPr lang="en-US" sz="2900" dirty="0"/>
          </a:p>
          <a:p>
            <a:r>
              <a:rPr lang="en-US" sz="2900" dirty="0"/>
              <a:t>Developing a T&amp;L network in their HEI</a:t>
            </a:r>
          </a:p>
          <a:p>
            <a:endParaRPr lang="en-US" sz="2900" dirty="0"/>
          </a:p>
          <a:p>
            <a:r>
              <a:rPr lang="en-US" sz="2900" dirty="0"/>
              <a:t>Time to complete postgraduate degree</a:t>
            </a:r>
          </a:p>
          <a:p>
            <a:endParaRPr lang="en-US" sz="2900" dirty="0"/>
          </a:p>
          <a:p>
            <a:r>
              <a:rPr lang="en-US" sz="2900" dirty="0"/>
              <a:t>“I’d have been completely unable to gain a doctorate without the funding”	</a:t>
            </a:r>
          </a:p>
          <a:p>
            <a:r>
              <a:rPr lang="en-US" sz="2900" dirty="0"/>
              <a:t>Mentoring own HEI NTF candidates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7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7_TF56410444_Win32" id="{28F79E5F-1BE5-42C9-A610-CFFA28326A1C}" vid="{D035A384-0AAF-401E-9042-89215ED03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{F6A8B43A-01E0-4B0E-8C62-C97D1BFA7F24}tf56410444_win32</Template>
  <TotalTime>578</TotalTime>
  <Words>794</Words>
  <Application>Microsoft Office PowerPoint</Application>
  <PresentationFormat>Widescreen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Is the award worth the effort?</vt:lpstr>
      <vt:lpstr>Signposting</vt:lpstr>
      <vt:lpstr>My positionality</vt:lpstr>
      <vt:lpstr>Cinderella</vt:lpstr>
      <vt:lpstr>What?</vt:lpstr>
      <vt:lpstr>Survey results 1</vt:lpstr>
      <vt:lpstr>Survey results 2</vt:lpstr>
      <vt:lpstr>Survey results 3</vt:lpstr>
      <vt:lpstr>Survey results 4</vt:lpstr>
      <vt:lpstr>Survey results 5</vt:lpstr>
      <vt:lpstr>Survey results 6</vt:lpstr>
      <vt:lpstr>SWOT analysis of National Teaching Fellowships</vt:lpstr>
      <vt:lpstr>The ‘humble’ researcher </vt:lpstr>
      <vt:lpstr>In conclusion </vt:lpstr>
      <vt:lpstr>Thank you &amp;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award worth the effort?</dc:title>
  <dc:creator>James Garabed Derounian</dc:creator>
  <cp:lastModifiedBy>Martina Doolan</cp:lastModifiedBy>
  <cp:revision>12</cp:revision>
  <dcterms:created xsi:type="dcterms:W3CDTF">2024-06-14T12:49:34Z</dcterms:created>
  <dcterms:modified xsi:type="dcterms:W3CDTF">2024-07-08T10:15:09Z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