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18" r:id="rId5"/>
    <p:sldId id="260" r:id="rId6"/>
    <p:sldId id="258" r:id="rId7"/>
    <p:sldId id="262" r:id="rId8"/>
    <p:sldId id="341" r:id="rId9"/>
    <p:sldId id="261" r:id="rId10"/>
    <p:sldId id="263" r:id="rId11"/>
    <p:sldId id="264" r:id="rId12"/>
    <p:sldId id="265" r:id="rId13"/>
    <p:sldId id="287" r:id="rId14"/>
    <p:sldId id="316" r:id="rId15"/>
    <p:sldId id="313" r:id="rId16"/>
    <p:sldId id="289" r:id="rId17"/>
    <p:sldId id="266" r:id="rId18"/>
    <p:sldId id="267" r:id="rId19"/>
    <p:sldId id="268" r:id="rId20"/>
    <p:sldId id="269" r:id="rId21"/>
    <p:sldId id="342" r:id="rId22"/>
    <p:sldId id="343" r:id="rId23"/>
    <p:sldId id="33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E7B5B-DCCD-4576-90D5-DC5C65D3FD1F}" type="datetimeFigureOut">
              <a:rPr lang="en-GB" smtClean="0"/>
              <a:t>13/01/2025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CE513-BED3-4123-AC93-6A2EE6E425C9}" type="slidenum">
              <a:rPr lang="en-GB" smtClean="0"/>
              <a:t>‹#›</a:t>
            </a:fld>
            <a:endParaRPr lang="en-GB"/>
          </a:p>
        </p:txBody>
      </p:sp>
    </p:spTree>
    <p:extLst>
      <p:ext uri="{BB962C8B-B14F-4D97-AF65-F5344CB8AC3E}">
        <p14:creationId xmlns:p14="http://schemas.microsoft.com/office/powerpoint/2010/main" val="145356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5B4170-1F26-47AB-AC3D-BCE9A60D2404}" type="slidenum">
              <a:rPr lang="en-GB" smtClean="0"/>
              <a:t>1</a:t>
            </a:fld>
            <a:endParaRPr lang="en-GB"/>
          </a:p>
        </p:txBody>
      </p:sp>
    </p:spTree>
    <p:extLst>
      <p:ext uri="{BB962C8B-B14F-4D97-AF65-F5344CB8AC3E}">
        <p14:creationId xmlns:p14="http://schemas.microsoft.com/office/powerpoint/2010/main" val="134364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42950" indent="-285750">
              <a:spcBef>
                <a:spcPct val="30000"/>
              </a:spcBef>
              <a:defRPr sz="1200">
                <a:solidFill>
                  <a:schemeClr val="tx1"/>
                </a:solidFill>
                <a:latin typeface="Arial" charset="0"/>
                <a:ea typeface="MS PGothic" pitchFamily="34" charset="-128"/>
              </a:defRPr>
            </a:lvl2pPr>
            <a:lvl3pPr marL="1143000" indent="-228600">
              <a:spcBef>
                <a:spcPct val="30000"/>
              </a:spcBef>
              <a:defRPr sz="1200">
                <a:solidFill>
                  <a:schemeClr val="tx1"/>
                </a:solidFill>
                <a:latin typeface="Arial" charset="0"/>
                <a:ea typeface="MS PGothic" pitchFamily="34" charset="-128"/>
              </a:defRPr>
            </a:lvl3pPr>
            <a:lvl4pPr marL="1600200" indent="-228600">
              <a:spcBef>
                <a:spcPct val="30000"/>
              </a:spcBef>
              <a:defRPr sz="1200">
                <a:solidFill>
                  <a:schemeClr val="tx1"/>
                </a:solidFill>
                <a:latin typeface="Arial" charset="0"/>
                <a:ea typeface="MS PGothic" pitchFamily="34" charset="-128"/>
              </a:defRPr>
            </a:lvl4pPr>
            <a:lvl5pPr marL="2057400" indent="-22860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E06C0BEF-18E4-4872-A76D-F37534AF3613}" type="slidenum">
              <a:rPr lang="en-US" altLang="en-US" smtClean="0"/>
              <a:pPr>
                <a:spcBef>
                  <a:spcPct val="0"/>
                </a:spcBef>
              </a:pPr>
              <a:t>2</a:t>
            </a:fld>
            <a:endParaRPr lang="en-US" altLang="en-US"/>
          </a:p>
        </p:txBody>
      </p:sp>
      <p:sp>
        <p:nvSpPr>
          <p:cNvPr id="115715" name="Rectangle 2"/>
          <p:cNvSpPr>
            <a:spLocks noGrp="1" noRot="1" noChangeAspect="1" noChangeArrowheads="1" noTextEdit="1"/>
          </p:cNvSpPr>
          <p:nvPr>
            <p:ph type="sldImg"/>
          </p:nvPr>
        </p:nvSpPr>
        <p:spPr>
          <a:xfrm>
            <a:off x="114300" y="746125"/>
            <a:ext cx="6629400" cy="3730625"/>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71960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36276-89CA-4661-8B72-855E75424AA0}" type="slidenum">
              <a:rPr lang="en-GB" smtClean="0"/>
              <a:t>13</a:t>
            </a:fld>
            <a:endParaRPr lang="en-GB" dirty="0"/>
          </a:p>
        </p:txBody>
      </p:sp>
    </p:spTree>
    <p:extLst>
      <p:ext uri="{BB962C8B-B14F-4D97-AF65-F5344CB8AC3E}">
        <p14:creationId xmlns:p14="http://schemas.microsoft.com/office/powerpoint/2010/main" val="270346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Vision =</a:t>
            </a:r>
            <a:r>
              <a:rPr lang="en-US" baseline="0" dirty="0"/>
              <a:t> culture of inclusive enhancement		collaborative academic enhancement		upskilling &amp; valuing (no matter your position / background)</a:t>
            </a:r>
          </a:p>
          <a:p>
            <a:endParaRPr lang="en-US" baseline="0" dirty="0"/>
          </a:p>
          <a:p>
            <a:r>
              <a:rPr lang="en-US" baseline="0" dirty="0"/>
              <a:t>		student voice &amp; partnership have become strategic drivers within the university</a:t>
            </a:r>
            <a:endParaRPr lang="en-US" dirty="0"/>
          </a:p>
        </p:txBody>
      </p:sp>
      <p:sp>
        <p:nvSpPr>
          <p:cNvPr id="4" name="Slide Number Placeholder 3"/>
          <p:cNvSpPr>
            <a:spLocks noGrp="1"/>
          </p:cNvSpPr>
          <p:nvPr>
            <p:ph type="sldNum" sz="quarter" idx="10"/>
          </p:nvPr>
        </p:nvSpPr>
        <p:spPr/>
        <p:txBody>
          <a:bodyPr/>
          <a:lstStyle/>
          <a:p>
            <a:fld id="{AE5B4170-1F26-47AB-AC3D-BCE9A60D2404}" type="slidenum">
              <a:rPr lang="en-GB" smtClean="0"/>
              <a:t>14</a:t>
            </a:fld>
            <a:endParaRPr lang="en-GB"/>
          </a:p>
        </p:txBody>
      </p:sp>
    </p:spTree>
    <p:extLst>
      <p:ext uri="{BB962C8B-B14F-4D97-AF65-F5344CB8AC3E}">
        <p14:creationId xmlns:p14="http://schemas.microsoft.com/office/powerpoint/2010/main" val="263080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TEF database and submission</a:t>
            </a:r>
            <a:r>
              <a:rPr lang="en-US" baseline="0" dirty="0"/>
              <a:t>– a repository of student co-created solutions = value 		student voice driving positive change across the university</a:t>
            </a:r>
            <a:endParaRPr lang="en-US" dirty="0"/>
          </a:p>
        </p:txBody>
      </p:sp>
      <p:sp>
        <p:nvSpPr>
          <p:cNvPr id="4" name="Slide Number Placeholder 3"/>
          <p:cNvSpPr>
            <a:spLocks noGrp="1"/>
          </p:cNvSpPr>
          <p:nvPr>
            <p:ph type="sldNum" sz="quarter" idx="10"/>
          </p:nvPr>
        </p:nvSpPr>
        <p:spPr/>
        <p:txBody>
          <a:bodyPr/>
          <a:lstStyle/>
          <a:p>
            <a:fld id="{AE5B4170-1F26-47AB-AC3D-BCE9A60D2404}" type="slidenum">
              <a:rPr lang="en-GB" smtClean="0"/>
              <a:t>15</a:t>
            </a:fld>
            <a:endParaRPr lang="en-GB"/>
          </a:p>
        </p:txBody>
      </p:sp>
    </p:spTree>
    <p:extLst>
      <p:ext uri="{BB962C8B-B14F-4D97-AF65-F5344CB8AC3E}">
        <p14:creationId xmlns:p14="http://schemas.microsoft.com/office/powerpoint/2010/main" val="388742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strategic approach that empowers and develops 			students</a:t>
            </a:r>
            <a:r>
              <a:rPr lang="en-US" baseline="0" dirty="0"/>
              <a:t> give back – community &amp; belonging	they are higher education professionals</a:t>
            </a:r>
          </a:p>
          <a:p>
            <a:endParaRPr lang="en-US" baseline="0" dirty="0"/>
          </a:p>
          <a:p>
            <a:r>
              <a:rPr lang="en-US" baseline="0" dirty="0"/>
              <a:t>	learner ownership of achievement = can drive forward with confidence		scalable / sustainable cycle of enhancement</a:t>
            </a:r>
            <a:endParaRPr lang="en-US" dirty="0"/>
          </a:p>
        </p:txBody>
      </p:sp>
      <p:sp>
        <p:nvSpPr>
          <p:cNvPr id="4" name="Slide Number Placeholder 3"/>
          <p:cNvSpPr>
            <a:spLocks noGrp="1"/>
          </p:cNvSpPr>
          <p:nvPr>
            <p:ph type="sldNum" sz="quarter" idx="10"/>
          </p:nvPr>
        </p:nvSpPr>
        <p:spPr/>
        <p:txBody>
          <a:bodyPr/>
          <a:lstStyle/>
          <a:p>
            <a:fld id="{AE5B4170-1F26-47AB-AC3D-BCE9A60D2404}" type="slidenum">
              <a:rPr lang="en-GB" smtClean="0"/>
              <a:t>16</a:t>
            </a:fld>
            <a:endParaRPr lang="en-GB"/>
          </a:p>
        </p:txBody>
      </p:sp>
    </p:spTree>
    <p:extLst>
      <p:ext uri="{BB962C8B-B14F-4D97-AF65-F5344CB8AC3E}">
        <p14:creationId xmlns:p14="http://schemas.microsoft.com/office/powerpoint/2010/main" val="77593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Vision =</a:t>
            </a:r>
            <a:r>
              <a:rPr lang="en-US" baseline="0" dirty="0"/>
              <a:t> culture of inclusive enhancement		collaborative academic enhancement		upskilling &amp; valuing (no matter your position / background)</a:t>
            </a:r>
          </a:p>
          <a:p>
            <a:endParaRPr lang="en-US" baseline="0" dirty="0"/>
          </a:p>
          <a:p>
            <a:r>
              <a:rPr lang="en-US" baseline="0" dirty="0"/>
              <a:t>		student voice &amp; partnership have become strategic drivers within the university</a:t>
            </a:r>
            <a:endParaRPr lang="en-US" dirty="0"/>
          </a:p>
        </p:txBody>
      </p:sp>
      <p:sp>
        <p:nvSpPr>
          <p:cNvPr id="4" name="Slide Number Placeholder 3"/>
          <p:cNvSpPr>
            <a:spLocks noGrp="1"/>
          </p:cNvSpPr>
          <p:nvPr>
            <p:ph type="sldNum" sz="quarter" idx="10"/>
          </p:nvPr>
        </p:nvSpPr>
        <p:spPr/>
        <p:txBody>
          <a:bodyPr/>
          <a:lstStyle/>
          <a:p>
            <a:fld id="{AE5B4170-1F26-47AB-AC3D-BCE9A60D2404}" type="slidenum">
              <a:rPr lang="en-GB" smtClean="0"/>
              <a:t>17</a:t>
            </a:fld>
            <a:endParaRPr lang="en-GB"/>
          </a:p>
        </p:txBody>
      </p:sp>
    </p:spTree>
    <p:extLst>
      <p:ext uri="{BB962C8B-B14F-4D97-AF65-F5344CB8AC3E}">
        <p14:creationId xmlns:p14="http://schemas.microsoft.com/office/powerpoint/2010/main" val="87376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5B4170-1F26-47AB-AC3D-BCE9A60D2404}" type="slidenum">
              <a:rPr lang="en-GB" smtClean="0"/>
              <a:t>19</a:t>
            </a:fld>
            <a:endParaRPr lang="en-GB"/>
          </a:p>
        </p:txBody>
      </p:sp>
    </p:spTree>
    <p:extLst>
      <p:ext uri="{BB962C8B-B14F-4D97-AF65-F5344CB8AC3E}">
        <p14:creationId xmlns:p14="http://schemas.microsoft.com/office/powerpoint/2010/main" val="2606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C591FD-0171-44A6-A2F4-C7238DAA8B76}"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422587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C591FD-0171-44A6-A2F4-C7238DAA8B76}"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425007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C591FD-0171-44A6-A2F4-C7238DAA8B76}"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8091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C591FD-0171-44A6-A2F4-C7238DAA8B76}"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89629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C591FD-0171-44A6-A2F4-C7238DAA8B76}"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00663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C591FD-0171-44A6-A2F4-C7238DAA8B76}"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81073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9C591FD-0171-44A6-A2F4-C7238DAA8B76}" type="datetimeFigureOut">
              <a:rPr lang="en-GB" smtClean="0"/>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311447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9C591FD-0171-44A6-A2F4-C7238DAA8B76}" type="datetimeFigureOut">
              <a:rPr lang="en-GB" smtClean="0"/>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743519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591FD-0171-44A6-A2F4-C7238DAA8B76}" type="datetimeFigureOut">
              <a:rPr lang="en-GB" smtClean="0"/>
              <a:t>13/01/2025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15616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591FD-0171-44A6-A2F4-C7238DAA8B76}"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280555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591FD-0171-44A6-A2F4-C7238DAA8B76}"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FAD4F-98E8-4998-ACB5-7D2A6A674638}" type="slidenum">
              <a:rPr lang="en-GB" smtClean="0"/>
              <a:t>‹#›</a:t>
            </a:fld>
            <a:endParaRPr lang="en-GB"/>
          </a:p>
        </p:txBody>
      </p:sp>
    </p:spTree>
    <p:extLst>
      <p:ext uri="{BB962C8B-B14F-4D97-AF65-F5344CB8AC3E}">
        <p14:creationId xmlns:p14="http://schemas.microsoft.com/office/powerpoint/2010/main" val="154983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591FD-0171-44A6-A2F4-C7238DAA8B76}" type="datetimeFigureOut">
              <a:rPr lang="en-GB" smtClean="0"/>
              <a:t>13/01/2025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FAD4F-98E8-4998-ACB5-7D2A6A674638}" type="slidenum">
              <a:rPr lang="en-GB" smtClean="0"/>
              <a:t>‹#›</a:t>
            </a:fld>
            <a:endParaRPr lang="en-GB"/>
          </a:p>
        </p:txBody>
      </p:sp>
    </p:spTree>
    <p:extLst>
      <p:ext uri="{BB962C8B-B14F-4D97-AF65-F5344CB8AC3E}">
        <p14:creationId xmlns:p14="http://schemas.microsoft.com/office/powerpoint/2010/main" val="111166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272" y="2099457"/>
            <a:ext cx="8365367" cy="1323439"/>
          </a:xfrm>
          <a:prstGeom prst="rect">
            <a:avLst/>
          </a:prstGeom>
          <a:noFill/>
        </p:spPr>
        <p:txBody>
          <a:bodyPr wrap="none" rtlCol="0">
            <a:spAutoFit/>
          </a:bodyPr>
          <a:lstStyle/>
          <a:p>
            <a:r>
              <a:rPr lang="en-GB" sz="4000" b="1" dirty="0"/>
              <a:t>Working in Partnership with Students</a:t>
            </a:r>
          </a:p>
          <a:p>
            <a:r>
              <a:rPr lang="en-GB" sz="4000" dirty="0"/>
              <a:t>Enhancing Learner Experience </a:t>
            </a:r>
          </a:p>
        </p:txBody>
      </p:sp>
      <p:sp>
        <p:nvSpPr>
          <p:cNvPr id="4" name="TextBox 3"/>
          <p:cNvSpPr txBox="1"/>
          <p:nvPr/>
        </p:nvSpPr>
        <p:spPr>
          <a:xfrm>
            <a:off x="200272" y="4775373"/>
            <a:ext cx="11237749" cy="1938992"/>
          </a:xfrm>
          <a:prstGeom prst="rect">
            <a:avLst/>
          </a:prstGeom>
          <a:noFill/>
        </p:spPr>
        <p:txBody>
          <a:bodyPr wrap="square" rtlCol="0">
            <a:spAutoFit/>
          </a:bodyPr>
          <a:lstStyle/>
          <a:p>
            <a:endParaRPr lang="en-GB" sz="2000" dirty="0">
              <a:solidFill>
                <a:schemeClr val="tx1">
                  <a:lumMod val="50000"/>
                  <a:lumOff val="50000"/>
                </a:schemeClr>
              </a:solidFill>
            </a:endParaRPr>
          </a:p>
          <a:p>
            <a:r>
              <a:rPr lang="en-GB" sz="2000" b="1" dirty="0">
                <a:solidFill>
                  <a:srgbClr val="0070C0"/>
                </a:solidFill>
              </a:rPr>
              <a:t>Nick Weise PFHEA</a:t>
            </a:r>
            <a:endParaRPr lang="en-GB" sz="2000" dirty="0">
              <a:solidFill>
                <a:srgbClr val="0070C0"/>
              </a:solidFill>
            </a:endParaRPr>
          </a:p>
          <a:p>
            <a:r>
              <a:rPr lang="en-GB" sz="2000" dirty="0">
                <a:solidFill>
                  <a:srgbClr val="0070C0"/>
                </a:solidFill>
              </a:rPr>
              <a:t>Department of Chemistry / Division of Medical Education</a:t>
            </a:r>
          </a:p>
          <a:p>
            <a:r>
              <a:rPr lang="en-GB" sz="2000" dirty="0">
                <a:solidFill>
                  <a:schemeClr val="tx1">
                    <a:lumMod val="50000"/>
                    <a:lumOff val="50000"/>
                  </a:schemeClr>
                </a:solidFill>
              </a:rPr>
              <a:t>Inaugural and Honorary Fellow (Institute of Teaching &amp; Learning)</a:t>
            </a:r>
          </a:p>
          <a:p>
            <a:r>
              <a:rPr lang="en-GB" sz="2000" dirty="0">
                <a:solidFill>
                  <a:schemeClr val="tx1">
                    <a:lumMod val="50000"/>
                    <a:lumOff val="50000"/>
                  </a:schemeClr>
                </a:solidFill>
              </a:rPr>
              <a:t>Teaching &amp; Learning Enhancement Lead (Department of Chemistry)</a:t>
            </a:r>
          </a:p>
          <a:p>
            <a:r>
              <a:rPr lang="en-GB" sz="2000" dirty="0">
                <a:solidFill>
                  <a:schemeClr val="tx1">
                    <a:lumMod val="50000"/>
                    <a:lumOff val="50000"/>
                  </a:schemeClr>
                </a:solidFill>
              </a:rPr>
              <a:t>Faculty Lead for Student Experience &amp; Inclusion (Biology, Medicine &amp; Health) </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8" t="526" b="1323"/>
          <a:stretch/>
        </p:blipFill>
        <p:spPr bwMode="auto">
          <a:xfrm>
            <a:off x="6924900" y="0"/>
            <a:ext cx="5267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89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0271" y="1882488"/>
            <a:ext cx="11759499" cy="4401205"/>
          </a:xfrm>
          <a:prstGeom prst="rect">
            <a:avLst/>
          </a:prstGeom>
          <a:noFill/>
        </p:spPr>
        <p:txBody>
          <a:bodyPr wrap="square" rtlCol="0">
            <a:spAutoFit/>
          </a:bodyPr>
          <a:lstStyle/>
          <a:p>
            <a:r>
              <a:rPr lang="en-GB" sz="2000" dirty="0"/>
              <a:t>We hope to expand to include students from other departments in future:</a:t>
            </a:r>
          </a:p>
          <a:p>
            <a:pPr marL="342900" indent="-342900">
              <a:buFontTx/>
              <a:buChar char="-"/>
            </a:pPr>
            <a:r>
              <a:rPr lang="en-GB" sz="2000" b="1" dirty="0"/>
              <a:t>Chemistry</a:t>
            </a:r>
          </a:p>
          <a:p>
            <a:pPr marL="342900" indent="-342900">
              <a:buFontTx/>
              <a:buChar char="-"/>
            </a:pPr>
            <a:r>
              <a:rPr lang="en-GB" sz="2000" b="1" dirty="0"/>
              <a:t>Mathematics</a:t>
            </a:r>
          </a:p>
          <a:p>
            <a:pPr marL="342900" indent="-342900">
              <a:buFontTx/>
              <a:buChar char="-"/>
            </a:pPr>
            <a:r>
              <a:rPr lang="en-GB" sz="2000" b="1" dirty="0"/>
              <a:t>Mechanical, Civil and Aerospace Engineering</a:t>
            </a:r>
          </a:p>
          <a:p>
            <a:pPr marL="342900" indent="-342900">
              <a:buFontTx/>
              <a:buChar char="-"/>
            </a:pPr>
            <a:r>
              <a:rPr lang="en-GB" sz="2000" dirty="0"/>
              <a:t>Computer Science</a:t>
            </a:r>
          </a:p>
          <a:p>
            <a:pPr marL="342900" indent="-342900">
              <a:buFontTx/>
              <a:buChar char="-"/>
            </a:pPr>
            <a:r>
              <a:rPr lang="en-GB" sz="2000" dirty="0"/>
              <a:t>Earth &amp; Environmental Sciences</a:t>
            </a:r>
          </a:p>
          <a:p>
            <a:pPr marL="342900" indent="-342900">
              <a:buFontTx/>
              <a:buChar char="-"/>
            </a:pPr>
            <a:r>
              <a:rPr lang="en-GB" sz="2000" dirty="0"/>
              <a:t>Biological Sciences</a:t>
            </a:r>
          </a:p>
          <a:p>
            <a:endParaRPr lang="en-GB" sz="2000" dirty="0"/>
          </a:p>
          <a:p>
            <a:r>
              <a:rPr lang="en-GB" sz="2000" dirty="0"/>
              <a:t>Further exploration of student voice integration for inclusive curricula</a:t>
            </a:r>
          </a:p>
          <a:p>
            <a:endParaRPr lang="en-GB" sz="2000" dirty="0"/>
          </a:p>
          <a:p>
            <a:r>
              <a:rPr lang="en-GB" sz="2000" dirty="0"/>
              <a:t>Possibility for ‘public engagement with research’ projects?</a:t>
            </a:r>
          </a:p>
          <a:p>
            <a:endParaRPr lang="en-GB" sz="2000" dirty="0"/>
          </a:p>
          <a:p>
            <a:r>
              <a:rPr lang="en-GB" sz="2000" dirty="0"/>
              <a:t>Would directed or strategically-aligned projects be better?</a:t>
            </a:r>
          </a:p>
          <a:p>
            <a:r>
              <a:rPr lang="en-GB" sz="2000" dirty="0"/>
              <a:t>(at the moment students make a course about whatever they want)</a:t>
            </a:r>
          </a:p>
        </p:txBody>
      </p:sp>
      <p:sp>
        <p:nvSpPr>
          <p:cNvPr id="2" name="TextBox 1"/>
          <p:cNvSpPr txBox="1"/>
          <p:nvPr/>
        </p:nvSpPr>
        <p:spPr>
          <a:xfrm>
            <a:off x="200272" y="297952"/>
            <a:ext cx="7146828" cy="1323439"/>
          </a:xfrm>
          <a:prstGeom prst="rect">
            <a:avLst/>
          </a:prstGeom>
          <a:noFill/>
        </p:spPr>
        <p:txBody>
          <a:bodyPr wrap="none" rtlCol="0">
            <a:spAutoFit/>
          </a:bodyPr>
          <a:lstStyle/>
          <a:p>
            <a:r>
              <a:rPr lang="en-GB" sz="4000" b="1" dirty="0"/>
              <a:t>Student Voices in the Curriculum</a:t>
            </a:r>
          </a:p>
          <a:p>
            <a:r>
              <a:rPr lang="en-GB" sz="4000" dirty="0">
                <a:solidFill>
                  <a:srgbClr val="0070C0"/>
                </a:solidFill>
              </a:rPr>
              <a:t>Current and future plans</a:t>
            </a:r>
          </a:p>
        </p:txBody>
      </p:sp>
    </p:spTree>
    <p:extLst>
      <p:ext uri="{BB962C8B-B14F-4D97-AF65-F5344CB8AC3E}">
        <p14:creationId xmlns:p14="http://schemas.microsoft.com/office/powerpoint/2010/main" val="395166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04" y="1415766"/>
            <a:ext cx="11974285" cy="3867434"/>
          </a:xfrm>
        </p:spPr>
        <p:txBody>
          <a:bodyPr>
            <a:normAutofit/>
          </a:bodyPr>
          <a:lstStyle/>
          <a:p>
            <a:pPr algn="ctr"/>
            <a:r>
              <a:rPr lang="en-GB" sz="4000" b="1" dirty="0">
                <a:latin typeface="+mn-lt"/>
              </a:rPr>
              <a:t>How do you work in partnership with students?</a:t>
            </a:r>
            <a:br>
              <a:rPr lang="en-GB" sz="4000" b="1" dirty="0">
                <a:latin typeface="+mn-lt"/>
              </a:rPr>
            </a:br>
            <a:br>
              <a:rPr lang="en-GB" sz="4000" b="1" dirty="0">
                <a:latin typeface="+mn-lt"/>
              </a:rPr>
            </a:br>
            <a:r>
              <a:rPr lang="en-GB" sz="4000" b="1" dirty="0">
                <a:solidFill>
                  <a:srgbClr val="0070C0"/>
                </a:solidFill>
                <a:latin typeface="+mn-lt"/>
              </a:rPr>
              <a:t>How would you like to work in partnership with them?</a:t>
            </a:r>
          </a:p>
        </p:txBody>
      </p:sp>
    </p:spTree>
    <p:extLst>
      <p:ext uri="{BB962C8B-B14F-4D97-AF65-F5344CB8AC3E}">
        <p14:creationId xmlns:p14="http://schemas.microsoft.com/office/powerpoint/2010/main" val="2627304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r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3" t="2414" r="1860"/>
          <a:stretch/>
        </p:blipFill>
        <p:spPr bwMode="auto">
          <a:xfrm>
            <a:off x="8870949" y="1032920"/>
            <a:ext cx="1969164" cy="2340801"/>
          </a:xfrm>
          <a:prstGeom prst="roundRect">
            <a:avLst/>
          </a:prstGeom>
          <a:solidFill>
            <a:schemeClr val="bg1"/>
          </a:solidFill>
        </p:spPr>
      </p:pic>
      <p:sp>
        <p:nvSpPr>
          <p:cNvPr id="16" name="TextBox 15"/>
          <p:cNvSpPr txBox="1"/>
          <p:nvPr/>
        </p:nvSpPr>
        <p:spPr>
          <a:xfrm>
            <a:off x="200272" y="1621391"/>
            <a:ext cx="11817557" cy="3170099"/>
          </a:xfrm>
          <a:prstGeom prst="rect">
            <a:avLst/>
          </a:prstGeom>
          <a:noFill/>
        </p:spPr>
        <p:txBody>
          <a:bodyPr wrap="square" rtlCol="0">
            <a:spAutoFit/>
          </a:bodyPr>
          <a:lstStyle/>
          <a:p>
            <a:r>
              <a:rPr lang="en-GB" sz="2000" b="1" dirty="0"/>
              <a:t>Pre-existing Mechanisms</a:t>
            </a:r>
          </a:p>
          <a:p>
            <a:endParaRPr lang="en-GB" sz="2000" dirty="0"/>
          </a:p>
          <a:p>
            <a:pPr marL="342900" indent="-342900">
              <a:buFontTx/>
              <a:buChar char="-"/>
            </a:pPr>
            <a:r>
              <a:rPr lang="en-GB" sz="2000" dirty="0"/>
              <a:t>PASS Leaders: ‘Step Up and Lead’ role / Higher Education Achievement Record</a:t>
            </a:r>
          </a:p>
          <a:p>
            <a:pPr marL="342900" indent="-342900">
              <a:buFontTx/>
              <a:buChar char="-"/>
            </a:pPr>
            <a:r>
              <a:rPr lang="en-GB" sz="2000" dirty="0"/>
              <a:t>Project Students: 24 of 40 credits of CHEM30620 for their degree</a:t>
            </a:r>
          </a:p>
          <a:p>
            <a:pPr marL="342900" indent="-342900">
              <a:buFontTx/>
              <a:buChar char="-"/>
            </a:pPr>
            <a:endParaRPr lang="en-GB" sz="2000" dirty="0"/>
          </a:p>
          <a:p>
            <a:r>
              <a:rPr lang="en-GB" sz="2000" b="1" dirty="0"/>
              <a:t>Additional Opportunities:</a:t>
            </a:r>
          </a:p>
          <a:p>
            <a:endParaRPr lang="en-GB" sz="2000" dirty="0"/>
          </a:p>
          <a:p>
            <a:pPr marL="342900" indent="-342900">
              <a:buFontTx/>
              <a:buChar char="-"/>
            </a:pPr>
            <a:r>
              <a:rPr lang="en-GB" sz="2000" dirty="0"/>
              <a:t>PASS Coordinators in some schemes give points / prizes for extra work</a:t>
            </a:r>
          </a:p>
          <a:p>
            <a:pPr marL="342900" indent="-342900">
              <a:buFontTx/>
              <a:buChar char="-"/>
            </a:pPr>
            <a:r>
              <a:rPr lang="en-GB" sz="2000" b="1" dirty="0">
                <a:solidFill>
                  <a:srgbClr val="0070C0"/>
                </a:solidFill>
              </a:rPr>
              <a:t>Associate Fellowship of the Higher Education Academy </a:t>
            </a:r>
            <a:r>
              <a:rPr lang="en-GB" sz="2000" dirty="0"/>
              <a:t>(Advance HE Accreditation)</a:t>
            </a:r>
          </a:p>
          <a:p>
            <a:endParaRPr lang="en-GB" sz="2000" dirty="0"/>
          </a:p>
        </p:txBody>
      </p:sp>
      <p:sp>
        <p:nvSpPr>
          <p:cNvPr id="6" name="TextBox 5"/>
          <p:cNvSpPr txBox="1"/>
          <p:nvPr/>
        </p:nvSpPr>
        <p:spPr>
          <a:xfrm>
            <a:off x="200272" y="297952"/>
            <a:ext cx="8674939" cy="1323439"/>
          </a:xfrm>
          <a:prstGeom prst="rect">
            <a:avLst/>
          </a:prstGeom>
          <a:noFill/>
        </p:spPr>
        <p:txBody>
          <a:bodyPr wrap="none" rtlCol="0">
            <a:spAutoFit/>
          </a:bodyPr>
          <a:lstStyle/>
          <a:p>
            <a:r>
              <a:rPr lang="en-GB" sz="4000" b="1" dirty="0"/>
              <a:t>Reward and Recognition</a:t>
            </a:r>
          </a:p>
          <a:p>
            <a:r>
              <a:rPr lang="en-GB" sz="4000" dirty="0">
                <a:solidFill>
                  <a:srgbClr val="0070C0"/>
                </a:solidFill>
              </a:rPr>
              <a:t>What can we offer our student partners?</a:t>
            </a:r>
          </a:p>
        </p:txBody>
      </p:sp>
      <p:sp>
        <p:nvSpPr>
          <p:cNvPr id="5" name="TextBox 4"/>
          <p:cNvSpPr txBox="1"/>
          <p:nvPr/>
        </p:nvSpPr>
        <p:spPr>
          <a:xfrm>
            <a:off x="293577" y="4847475"/>
            <a:ext cx="11625943" cy="1631216"/>
          </a:xfrm>
          <a:prstGeom prst="rect">
            <a:avLst/>
          </a:prstGeom>
          <a:noFill/>
        </p:spPr>
        <p:txBody>
          <a:bodyPr wrap="square" rtlCol="0">
            <a:spAutoFit/>
          </a:bodyPr>
          <a:lstStyle/>
          <a:p>
            <a:pPr algn="ctr"/>
            <a:r>
              <a:rPr lang="en-GB" sz="2000" b="1" dirty="0">
                <a:solidFill>
                  <a:srgbClr val="0070C0"/>
                </a:solidFill>
              </a:rPr>
              <a:t>AFHEA</a:t>
            </a:r>
            <a:r>
              <a:rPr lang="en-GB" sz="2000" dirty="0"/>
              <a:t> </a:t>
            </a:r>
            <a:r>
              <a:rPr lang="en-GB" sz="2000" b="1" dirty="0"/>
              <a:t>Criteria (UK Professional Standards Framework in Higher Education 2011)</a:t>
            </a:r>
          </a:p>
          <a:p>
            <a:pPr algn="ctr"/>
            <a:endParaRPr lang="en-GB" sz="2000" dirty="0"/>
          </a:p>
          <a:p>
            <a:pPr algn="ctr"/>
            <a:r>
              <a:rPr lang="en-GB" sz="2000" dirty="0"/>
              <a:t>Two areas of activity: </a:t>
            </a:r>
            <a:r>
              <a:rPr lang="en-GB" sz="2000" b="1" dirty="0"/>
              <a:t>A1</a:t>
            </a:r>
            <a:r>
              <a:rPr lang="en-GB" sz="2000" dirty="0"/>
              <a:t> (design / plan learning activities), </a:t>
            </a:r>
            <a:r>
              <a:rPr lang="en-GB" sz="2000" b="1" dirty="0"/>
              <a:t>A5</a:t>
            </a:r>
            <a:r>
              <a:rPr lang="en-GB" sz="2000" dirty="0"/>
              <a:t> (undergo and apply professional development)</a:t>
            </a:r>
          </a:p>
          <a:p>
            <a:pPr algn="ctr"/>
            <a:r>
              <a:rPr lang="en-GB" sz="2000" dirty="0"/>
              <a:t>Core knowledge </a:t>
            </a:r>
            <a:r>
              <a:rPr lang="en-GB" sz="2000" b="1" dirty="0"/>
              <a:t>K1</a:t>
            </a:r>
            <a:r>
              <a:rPr lang="en-GB" sz="2000" dirty="0"/>
              <a:t> (subject/discipline knowledge) and </a:t>
            </a:r>
            <a:r>
              <a:rPr lang="en-GB" sz="2000" b="1" dirty="0"/>
              <a:t>K2</a:t>
            </a:r>
            <a:r>
              <a:rPr lang="en-GB" sz="2000" dirty="0"/>
              <a:t> (knowledge of appropriate pedagogic approaches)</a:t>
            </a:r>
          </a:p>
          <a:p>
            <a:pPr algn="ctr"/>
            <a:r>
              <a:rPr lang="en-GB" sz="2000" dirty="0"/>
              <a:t>Any number of professional values </a:t>
            </a:r>
            <a:r>
              <a:rPr lang="en-GB" sz="2000" b="1" dirty="0"/>
              <a:t>V1-4</a:t>
            </a:r>
            <a:r>
              <a:rPr lang="en-GB" sz="2000" dirty="0"/>
              <a:t> (including none)</a:t>
            </a:r>
          </a:p>
        </p:txBody>
      </p:sp>
      <p:sp>
        <p:nvSpPr>
          <p:cNvPr id="7" name="Rounded Rectangle 6"/>
          <p:cNvSpPr/>
          <p:nvPr/>
        </p:nvSpPr>
        <p:spPr>
          <a:xfrm>
            <a:off x="218933" y="4658407"/>
            <a:ext cx="11719247" cy="1966328"/>
          </a:xfrm>
          <a:prstGeom prst="roundRect">
            <a:avLst/>
          </a:prstGeom>
          <a:noFill/>
          <a:ln w="1270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4381" y="1919323"/>
            <a:ext cx="3079264" cy="1629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tellify at The University of Manches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7438" y="232736"/>
            <a:ext cx="3010742" cy="86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1599" y="1742400"/>
            <a:ext cx="11560095" cy="4708981"/>
          </a:xfrm>
          <a:prstGeom prst="rect">
            <a:avLst/>
          </a:prstGeom>
          <a:noFill/>
        </p:spPr>
        <p:txBody>
          <a:bodyPr wrap="square" rtlCol="0">
            <a:spAutoFit/>
          </a:bodyPr>
          <a:lstStyle/>
          <a:p>
            <a:pPr fontAlgn="base"/>
            <a:r>
              <a:rPr lang="en-US" sz="2000" dirty="0"/>
              <a:t>This programme supports anyone working or studying at the University of Manchester in documenting and evidencing how they contribute to learning and the student experience.</a:t>
            </a:r>
          </a:p>
          <a:p>
            <a:pPr fontAlgn="base"/>
            <a:endParaRPr lang="en-US" sz="2000" dirty="0"/>
          </a:p>
          <a:p>
            <a:pPr fontAlgn="base"/>
            <a:r>
              <a:rPr lang="en-US" sz="2000" dirty="0"/>
              <a:t>It is an opportunity for you to receive a formal, national qualification.</a:t>
            </a:r>
          </a:p>
          <a:p>
            <a:pPr fontAlgn="base"/>
            <a:endParaRPr lang="en-US" sz="2000" dirty="0"/>
          </a:p>
          <a:p>
            <a:pPr fontAlgn="base"/>
            <a:r>
              <a:rPr lang="en-US" sz="2000" dirty="0"/>
              <a:t>We have no limit on the number of awards given – if you properly evidence your practice against the criteria, we can recommend you for the award.</a:t>
            </a:r>
          </a:p>
          <a:p>
            <a:pPr fontAlgn="base"/>
            <a:endParaRPr lang="en-US" sz="2000" dirty="0"/>
          </a:p>
          <a:p>
            <a:pPr fontAlgn="base"/>
            <a:r>
              <a:rPr lang="en-US" sz="2000" dirty="0"/>
              <a:t>Once awarded Associate Fellowship, you’ll get to put the letters AFHEA after your name for the rest of your life to show that you have been accredited by a professional body for the quality of your contribution to education!</a:t>
            </a:r>
          </a:p>
          <a:p>
            <a:pPr fontAlgn="base"/>
            <a:endParaRPr lang="en-US" sz="2000" dirty="0"/>
          </a:p>
          <a:p>
            <a:pPr fontAlgn="base"/>
            <a:r>
              <a:rPr lang="en-US" sz="2000" dirty="0"/>
              <a:t>All you need to do is show how what you have already done (teaching, supporting learning, enhancing the student experience, etc.) maps against the </a:t>
            </a:r>
            <a:r>
              <a:rPr lang="en-US" sz="2000" b="1" dirty="0"/>
              <a:t>Professional Standards Framework </a:t>
            </a:r>
            <a:r>
              <a:rPr lang="en-US" sz="2000" dirty="0"/>
              <a:t>for Higher Education in the </a:t>
            </a:r>
            <a:r>
              <a:rPr lang="en-US" sz="2000" b="1" dirty="0"/>
              <a:t>UK</a:t>
            </a:r>
          </a:p>
          <a:p>
            <a:endParaRPr lang="en-US" sz="2000" dirty="0"/>
          </a:p>
        </p:txBody>
      </p:sp>
      <p:sp>
        <p:nvSpPr>
          <p:cNvPr id="5" name="TextBox 4"/>
          <p:cNvSpPr txBox="1"/>
          <p:nvPr/>
        </p:nvSpPr>
        <p:spPr>
          <a:xfrm>
            <a:off x="200272" y="297952"/>
            <a:ext cx="10431445" cy="1323439"/>
          </a:xfrm>
          <a:prstGeom prst="rect">
            <a:avLst/>
          </a:prstGeom>
          <a:noFill/>
        </p:spPr>
        <p:txBody>
          <a:bodyPr wrap="none" rtlCol="0">
            <a:spAutoFit/>
          </a:bodyPr>
          <a:lstStyle/>
          <a:p>
            <a:r>
              <a:rPr lang="en-GB" sz="4000" b="1" dirty="0"/>
              <a:t>Leadership in Education Awards Programme</a:t>
            </a:r>
          </a:p>
          <a:p>
            <a:r>
              <a:rPr lang="en-GB" sz="4000" dirty="0">
                <a:solidFill>
                  <a:srgbClr val="0070C0"/>
                </a:solidFill>
              </a:rPr>
              <a:t>For Applicants from The University of Manchester</a:t>
            </a:r>
          </a:p>
        </p:txBody>
      </p:sp>
    </p:spTree>
    <p:extLst>
      <p:ext uri="{BB962C8B-B14F-4D97-AF65-F5344CB8AC3E}">
        <p14:creationId xmlns:p14="http://schemas.microsoft.com/office/powerpoint/2010/main" val="107109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72" y="297952"/>
            <a:ext cx="9920280" cy="1323439"/>
          </a:xfrm>
          <a:prstGeom prst="rect">
            <a:avLst/>
          </a:prstGeom>
          <a:noFill/>
        </p:spPr>
        <p:txBody>
          <a:bodyPr wrap="none" rtlCol="0">
            <a:spAutoFit/>
          </a:bodyPr>
          <a:lstStyle/>
          <a:p>
            <a:r>
              <a:rPr lang="en-GB" sz="4000" b="1" dirty="0"/>
              <a:t>Widening Access to Advance HE Accreditation</a:t>
            </a:r>
          </a:p>
          <a:p>
            <a:r>
              <a:rPr lang="en-GB" sz="4000" dirty="0">
                <a:solidFill>
                  <a:srgbClr val="0070C0"/>
                </a:solidFill>
              </a:rPr>
              <a:t>Including Students in Our T&amp;L Culture</a:t>
            </a:r>
          </a:p>
        </p:txBody>
      </p:sp>
      <p:sp>
        <p:nvSpPr>
          <p:cNvPr id="9" name="TextBox 8"/>
          <p:cNvSpPr txBox="1"/>
          <p:nvPr/>
        </p:nvSpPr>
        <p:spPr>
          <a:xfrm>
            <a:off x="200271" y="1762168"/>
            <a:ext cx="11759499" cy="5016758"/>
          </a:xfrm>
          <a:prstGeom prst="rect">
            <a:avLst/>
          </a:prstGeom>
          <a:noFill/>
        </p:spPr>
        <p:txBody>
          <a:bodyPr wrap="square" lIns="91440" tIns="45720" rIns="91440" bIns="45720" rtlCol="0" anchor="t">
            <a:spAutoFit/>
          </a:bodyPr>
          <a:lstStyle/>
          <a:p>
            <a:r>
              <a:rPr lang="en-GB" sz="2000" b="1" dirty="0">
                <a:solidFill>
                  <a:srgbClr val="000000"/>
                </a:solidFill>
                <a:cs typeface="Calibri"/>
              </a:rPr>
              <a:t>Pioneering a Student Leadership in Education Awards Programme Cohort</a:t>
            </a:r>
          </a:p>
          <a:p>
            <a:endParaRPr lang="en-GB" sz="2000" b="1" dirty="0">
              <a:solidFill>
                <a:srgbClr val="000000"/>
              </a:solidFill>
              <a:cs typeface="Calibri"/>
            </a:endParaRPr>
          </a:p>
          <a:p>
            <a:r>
              <a:rPr lang="en-GB" sz="2000" dirty="0">
                <a:solidFill>
                  <a:srgbClr val="000000"/>
                </a:solidFill>
                <a:cs typeface="Calibri"/>
              </a:rPr>
              <a:t>Advance HE Accreditation at the University of Manchester is supported by an accredited internal programme</a:t>
            </a:r>
            <a:endParaRPr lang="en-GB" sz="2000" b="1" dirty="0">
              <a:solidFill>
                <a:srgbClr val="000000"/>
              </a:solidFill>
              <a:cs typeface="Calibri"/>
            </a:endParaRPr>
          </a:p>
          <a:p>
            <a:endParaRPr lang="en-GB" sz="2000" dirty="0">
              <a:solidFill>
                <a:srgbClr val="000000"/>
              </a:solidFill>
              <a:cs typeface="Calibri"/>
            </a:endParaRPr>
          </a:p>
          <a:p>
            <a:r>
              <a:rPr lang="en-GB" sz="2000" dirty="0">
                <a:solidFill>
                  <a:srgbClr val="000000"/>
                </a:solidFill>
                <a:cs typeface="Calibri"/>
              </a:rPr>
              <a:t>Originally this was only open to staff within the institution (and some postgraduate researchers)</a:t>
            </a:r>
          </a:p>
          <a:p>
            <a:endParaRPr lang="en-GB" sz="2000" dirty="0">
              <a:solidFill>
                <a:srgbClr val="000000"/>
              </a:solidFill>
              <a:cs typeface="Calibri"/>
            </a:endParaRPr>
          </a:p>
          <a:p>
            <a:r>
              <a:rPr lang="en-GB" sz="2000" dirty="0">
                <a:solidFill>
                  <a:srgbClr val="000000"/>
                </a:solidFill>
                <a:cs typeface="Calibri"/>
              </a:rPr>
              <a:t>However, the university has many student leaders who contribute immensely to Teaching, Learning and the Student Experience:</a:t>
            </a:r>
          </a:p>
          <a:p>
            <a:endParaRPr lang="en-GB" sz="2000" dirty="0">
              <a:solidFill>
                <a:srgbClr val="000000"/>
              </a:solidFill>
              <a:cs typeface="Calibri"/>
            </a:endParaRPr>
          </a:p>
          <a:p>
            <a:pPr marL="342900" indent="-342900">
              <a:buFontTx/>
              <a:buChar char="-"/>
            </a:pPr>
            <a:r>
              <a:rPr lang="en-GB" sz="2000" dirty="0">
                <a:solidFill>
                  <a:srgbClr val="000000"/>
                </a:solidFill>
                <a:cs typeface="Calibri"/>
              </a:rPr>
              <a:t>Peer Mentors</a:t>
            </a:r>
          </a:p>
          <a:p>
            <a:pPr marL="342900" indent="-342900">
              <a:buFontTx/>
              <a:buChar char="-"/>
            </a:pPr>
            <a:r>
              <a:rPr lang="en-GB" sz="2000" dirty="0">
                <a:solidFill>
                  <a:srgbClr val="000000"/>
                </a:solidFill>
                <a:cs typeface="Calibri"/>
              </a:rPr>
              <a:t>Peer-assisted Study Session Leaders</a:t>
            </a:r>
          </a:p>
          <a:p>
            <a:pPr marL="342900" indent="-342900">
              <a:buFontTx/>
              <a:buChar char="-"/>
            </a:pPr>
            <a:r>
              <a:rPr lang="en-GB" sz="2000" dirty="0">
                <a:solidFill>
                  <a:srgbClr val="000000"/>
                </a:solidFill>
                <a:cs typeface="Calibri"/>
              </a:rPr>
              <a:t>Peer Support Coordinators</a:t>
            </a:r>
          </a:p>
          <a:p>
            <a:pPr marL="342900" indent="-342900">
              <a:buFontTx/>
              <a:buChar char="-"/>
            </a:pPr>
            <a:r>
              <a:rPr lang="en-GB" sz="2000" dirty="0">
                <a:solidFill>
                  <a:srgbClr val="000000"/>
                </a:solidFill>
                <a:cs typeface="Calibri"/>
              </a:rPr>
              <a:t>Residential Life Advisors</a:t>
            </a:r>
          </a:p>
          <a:p>
            <a:pPr marL="342900" indent="-342900">
              <a:buFontTx/>
              <a:buChar char="-"/>
            </a:pPr>
            <a:r>
              <a:rPr lang="en-GB" sz="2000" dirty="0">
                <a:solidFill>
                  <a:srgbClr val="000000"/>
                </a:solidFill>
                <a:cs typeface="Calibri"/>
              </a:rPr>
              <a:t>Student Partner Interns</a:t>
            </a:r>
          </a:p>
          <a:p>
            <a:pPr marL="342900" indent="-342900">
              <a:buFontTx/>
              <a:buChar char="-"/>
            </a:pPr>
            <a:r>
              <a:rPr lang="en-GB" sz="2000" dirty="0">
                <a:solidFill>
                  <a:srgbClr val="000000"/>
                </a:solidFill>
                <a:cs typeface="Calibri"/>
              </a:rPr>
              <a:t>Educational Project Students</a:t>
            </a:r>
          </a:p>
          <a:p>
            <a:r>
              <a:rPr lang="en-GB" sz="2000" dirty="0">
                <a:solidFill>
                  <a:srgbClr val="000000"/>
                </a:solidFill>
                <a:cs typeface="Calibri"/>
              </a:rPr>
              <a:t>...</a:t>
            </a:r>
          </a:p>
        </p:txBody>
      </p:sp>
      <p:sp>
        <p:nvSpPr>
          <p:cNvPr id="3" name="TextBox 2">
            <a:extLst>
              <a:ext uri="{FF2B5EF4-FFF2-40B4-BE49-F238E27FC236}">
                <a16:creationId xmlns:a16="http://schemas.microsoft.com/office/drawing/2014/main" id="{DE926181-F807-D13A-E6CF-2DAB8E382142}"/>
              </a:ext>
            </a:extLst>
          </p:cNvPr>
          <p:cNvSpPr txBox="1"/>
          <p:nvPr/>
        </p:nvSpPr>
        <p:spPr>
          <a:xfrm>
            <a:off x="5920217" y="4316927"/>
            <a:ext cx="5851526" cy="2246769"/>
          </a:xfrm>
          <a:prstGeom prst="rect">
            <a:avLst/>
          </a:prstGeom>
          <a:noFill/>
        </p:spPr>
        <p:txBody>
          <a:bodyPr wrap="square" lIns="91440" tIns="45720" rIns="91440" bIns="45720" rtlCol="0" anchor="t">
            <a:spAutoFit/>
          </a:bodyPr>
          <a:lstStyle/>
          <a:p>
            <a:r>
              <a:rPr lang="en-GB" sz="2000" b="1" dirty="0">
                <a:solidFill>
                  <a:srgbClr val="0070C0"/>
                </a:solidFill>
                <a:cs typeface="Calibri"/>
              </a:rPr>
              <a:t>A bespoke support package was set up to enable students to achieve professional recognition commensurate with their contribution.</a:t>
            </a:r>
          </a:p>
          <a:p>
            <a:endParaRPr lang="en-GB" sz="2000" b="1" dirty="0">
              <a:solidFill>
                <a:srgbClr val="0070C0"/>
              </a:solidFill>
              <a:cs typeface="Calibri"/>
            </a:endParaRPr>
          </a:p>
          <a:p>
            <a:r>
              <a:rPr lang="en-GB" sz="2000" b="1" dirty="0">
                <a:solidFill>
                  <a:srgbClr val="0070C0"/>
                </a:solidFill>
                <a:cs typeface="Calibri"/>
              </a:rPr>
              <a:t>This was to allow equity of provision, shared ownership of university goals and motivate students through reward / recognition.</a:t>
            </a:r>
          </a:p>
        </p:txBody>
      </p:sp>
    </p:spTree>
    <p:extLst>
      <p:ext uri="{BB962C8B-B14F-4D97-AF65-F5344CB8AC3E}">
        <p14:creationId xmlns:p14="http://schemas.microsoft.com/office/powerpoint/2010/main" val="9928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72" y="297952"/>
            <a:ext cx="9920280" cy="1323439"/>
          </a:xfrm>
          <a:prstGeom prst="rect">
            <a:avLst/>
          </a:prstGeom>
          <a:noFill/>
        </p:spPr>
        <p:txBody>
          <a:bodyPr wrap="none" rtlCol="0">
            <a:spAutoFit/>
          </a:bodyPr>
          <a:lstStyle/>
          <a:p>
            <a:r>
              <a:rPr lang="en-GB" sz="4000" b="1" dirty="0"/>
              <a:t>Widening Access to Advance HE Accreditation</a:t>
            </a:r>
          </a:p>
          <a:p>
            <a:r>
              <a:rPr lang="en-GB" sz="4000" dirty="0">
                <a:solidFill>
                  <a:srgbClr val="0070C0"/>
                </a:solidFill>
              </a:rPr>
              <a:t>Bespoke Support Pipeline</a:t>
            </a:r>
          </a:p>
        </p:txBody>
      </p:sp>
      <p:sp>
        <p:nvSpPr>
          <p:cNvPr id="9" name="TextBox 8"/>
          <p:cNvSpPr txBox="1"/>
          <p:nvPr/>
        </p:nvSpPr>
        <p:spPr>
          <a:xfrm>
            <a:off x="200272" y="4669230"/>
            <a:ext cx="11759499" cy="1938992"/>
          </a:xfrm>
          <a:prstGeom prst="rect">
            <a:avLst/>
          </a:prstGeom>
          <a:noFill/>
        </p:spPr>
        <p:txBody>
          <a:bodyPr wrap="square" lIns="91440" tIns="45720" rIns="91440" bIns="45720" rtlCol="0" anchor="t">
            <a:spAutoFit/>
          </a:bodyPr>
          <a:lstStyle/>
          <a:p>
            <a:r>
              <a:rPr lang="en-GB" sz="2000" dirty="0">
                <a:solidFill>
                  <a:srgbClr val="000000"/>
                </a:solidFill>
                <a:cs typeface="Calibri"/>
              </a:rPr>
              <a:t>Over 330 undergraduates and recent graduates awarded AFHEA since 2018/19</a:t>
            </a:r>
          </a:p>
          <a:p>
            <a:pPr marL="342900" indent="-342900">
              <a:buFontTx/>
              <a:buChar char="-"/>
            </a:pPr>
            <a:r>
              <a:rPr lang="en-GB" sz="2000" dirty="0">
                <a:solidFill>
                  <a:srgbClr val="000000"/>
                </a:solidFill>
                <a:cs typeface="Calibri"/>
              </a:rPr>
              <a:t>48 of those in the 2020/21 academic year with 7 awardees going onto become cohort 2 assessors</a:t>
            </a:r>
          </a:p>
          <a:p>
            <a:endParaRPr lang="en-GB" sz="2000" dirty="0">
              <a:solidFill>
                <a:srgbClr val="000000"/>
              </a:solidFill>
              <a:cs typeface="Calibri"/>
            </a:endParaRPr>
          </a:p>
          <a:p>
            <a:r>
              <a:rPr lang="en-GB" sz="2000" dirty="0">
                <a:solidFill>
                  <a:srgbClr val="000000"/>
                </a:solidFill>
                <a:cs typeface="Calibri"/>
              </a:rPr>
              <a:t>Participant case studies act as repository of best practice in student-led activity, partnership and co-creation.</a:t>
            </a:r>
          </a:p>
          <a:p>
            <a:endParaRPr lang="en-GB" sz="2000" dirty="0">
              <a:solidFill>
                <a:srgbClr val="000000"/>
              </a:solidFill>
              <a:cs typeface="Calibri"/>
            </a:endParaRPr>
          </a:p>
          <a:p>
            <a:r>
              <a:rPr lang="en-GB" sz="2000" dirty="0">
                <a:solidFill>
                  <a:srgbClr val="000000"/>
                </a:solidFill>
                <a:cs typeface="Calibri"/>
              </a:rPr>
              <a:t>Students now make up the majority of institutional AFHEA awardees (empowered / given tools and networks)</a:t>
            </a:r>
            <a:endParaRPr lang="en-US" dirty="0"/>
          </a:p>
        </p:txBody>
      </p:sp>
      <p:sp>
        <p:nvSpPr>
          <p:cNvPr id="4" name="Rounded Rectangle 3"/>
          <p:cNvSpPr/>
          <p:nvPr/>
        </p:nvSpPr>
        <p:spPr>
          <a:xfrm>
            <a:off x="200272" y="1795127"/>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Recruitment of Candidates (Peer Support Returners)</a:t>
            </a:r>
          </a:p>
        </p:txBody>
      </p:sp>
      <p:sp>
        <p:nvSpPr>
          <p:cNvPr id="5" name="Rounded Rectangle 4"/>
          <p:cNvSpPr/>
          <p:nvPr/>
        </p:nvSpPr>
        <p:spPr>
          <a:xfrm>
            <a:off x="1916296" y="3291614"/>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Coaching Workshop</a:t>
            </a:r>
          </a:p>
          <a:p>
            <a:pPr algn="ctr"/>
            <a:r>
              <a:rPr lang="en-GB" dirty="0"/>
              <a:t>(bespoke to Peer Support / UGs)</a:t>
            </a:r>
          </a:p>
        </p:txBody>
      </p:sp>
      <p:sp>
        <p:nvSpPr>
          <p:cNvPr id="6" name="Rounded Rectangle 5"/>
          <p:cNvSpPr/>
          <p:nvPr/>
        </p:nvSpPr>
        <p:spPr>
          <a:xfrm>
            <a:off x="3498208" y="1795123"/>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Peer Mentoring Groups for Candidates</a:t>
            </a:r>
          </a:p>
        </p:txBody>
      </p:sp>
      <p:sp>
        <p:nvSpPr>
          <p:cNvPr id="7" name="Rounded Rectangle 6"/>
          <p:cNvSpPr/>
          <p:nvPr/>
        </p:nvSpPr>
        <p:spPr>
          <a:xfrm>
            <a:off x="5226424" y="3291611"/>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Student / Alumni Mentor (from our programme)</a:t>
            </a:r>
          </a:p>
        </p:txBody>
      </p:sp>
      <p:sp>
        <p:nvSpPr>
          <p:cNvPr id="8" name="Rounded Rectangle 7"/>
          <p:cNvSpPr/>
          <p:nvPr/>
        </p:nvSpPr>
        <p:spPr>
          <a:xfrm>
            <a:off x="6796144" y="1795120"/>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Student / Alumni as Assessors</a:t>
            </a:r>
          </a:p>
        </p:txBody>
      </p:sp>
      <p:sp>
        <p:nvSpPr>
          <p:cNvPr id="10" name="Rounded Rectangle 9"/>
          <p:cNvSpPr/>
          <p:nvPr/>
        </p:nvSpPr>
        <p:spPr>
          <a:xfrm>
            <a:off x="8536552" y="3291379"/>
            <a:ext cx="2184400" cy="1146629"/>
          </a:xfrm>
          <a:prstGeom prst="round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Lead Assessment and Senior Mentorship</a:t>
            </a:r>
          </a:p>
        </p:txBody>
      </p:sp>
      <p:sp>
        <p:nvSpPr>
          <p:cNvPr id="3" name="Rectangle 2"/>
          <p:cNvSpPr/>
          <p:nvPr/>
        </p:nvSpPr>
        <p:spPr>
          <a:xfrm>
            <a:off x="9598369" y="2034568"/>
            <a:ext cx="2206053" cy="646331"/>
          </a:xfrm>
          <a:prstGeom prst="rect">
            <a:avLst/>
          </a:prstGeom>
        </p:spPr>
        <p:txBody>
          <a:bodyPr wrap="none">
            <a:spAutoFit/>
          </a:bodyPr>
          <a:lstStyle/>
          <a:p>
            <a:pPr algn="ctr"/>
            <a:r>
              <a:rPr lang="en-GB" b="1" dirty="0">
                <a:solidFill>
                  <a:srgbClr val="000000"/>
                </a:solidFill>
                <a:cs typeface="Calibri"/>
              </a:rPr>
              <a:t>Institutional Panel</a:t>
            </a:r>
          </a:p>
          <a:p>
            <a:pPr algn="ctr"/>
            <a:r>
              <a:rPr lang="en-GB" b="1" dirty="0">
                <a:solidFill>
                  <a:srgbClr val="000000"/>
                </a:solidFill>
                <a:cs typeface="Calibri"/>
              </a:rPr>
              <a:t>(winter and summer)</a:t>
            </a:r>
          </a:p>
        </p:txBody>
      </p:sp>
      <p:sp>
        <p:nvSpPr>
          <p:cNvPr id="11" name="Arc 10"/>
          <p:cNvSpPr/>
          <p:nvPr/>
        </p:nvSpPr>
        <p:spPr>
          <a:xfrm rot="252963">
            <a:off x="1994641" y="2745539"/>
            <a:ext cx="737388" cy="783411"/>
          </a:xfrm>
          <a:prstGeom prst="arc">
            <a:avLst>
              <a:gd name="adj1" fmla="val 16200000"/>
              <a:gd name="adj2" fmla="val 940231"/>
            </a:avLst>
          </a:prstGeom>
          <a:ln w="762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252963">
            <a:off x="5284069" y="2784295"/>
            <a:ext cx="737388" cy="783411"/>
          </a:xfrm>
          <a:prstGeom prst="arc">
            <a:avLst>
              <a:gd name="adj1" fmla="val 16200000"/>
              <a:gd name="adj2" fmla="val 940231"/>
            </a:avLst>
          </a:prstGeom>
          <a:ln w="762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p:cNvSpPr/>
          <p:nvPr/>
        </p:nvSpPr>
        <p:spPr>
          <a:xfrm rot="252963">
            <a:off x="8576662" y="2772306"/>
            <a:ext cx="737388" cy="783411"/>
          </a:xfrm>
          <a:prstGeom prst="arc">
            <a:avLst>
              <a:gd name="adj1" fmla="val 16200000"/>
              <a:gd name="adj2" fmla="val 940231"/>
            </a:avLst>
          </a:prstGeom>
          <a:ln w="762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p:cNvSpPr/>
          <p:nvPr/>
        </p:nvSpPr>
        <p:spPr>
          <a:xfrm rot="4361398">
            <a:off x="3722856" y="2682989"/>
            <a:ext cx="737388" cy="783411"/>
          </a:xfrm>
          <a:prstGeom prst="arc">
            <a:avLst>
              <a:gd name="adj1" fmla="val 16200000"/>
              <a:gd name="adj2" fmla="val 94023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rot="4361398">
            <a:off x="7032985" y="2682988"/>
            <a:ext cx="737388" cy="783411"/>
          </a:xfrm>
          <a:prstGeom prst="arc">
            <a:avLst>
              <a:gd name="adj1" fmla="val 16200000"/>
              <a:gd name="adj2" fmla="val 94023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p:cNvSpPr/>
          <p:nvPr/>
        </p:nvSpPr>
        <p:spPr>
          <a:xfrm rot="4361398">
            <a:off x="9981505" y="2219202"/>
            <a:ext cx="1439780" cy="1125521"/>
          </a:xfrm>
          <a:prstGeom prst="arc">
            <a:avLst>
              <a:gd name="adj1" fmla="val 16200000"/>
              <a:gd name="adj2" fmla="val 94023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6321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72" y="297952"/>
            <a:ext cx="9920280" cy="1323439"/>
          </a:xfrm>
          <a:prstGeom prst="rect">
            <a:avLst/>
          </a:prstGeom>
          <a:noFill/>
        </p:spPr>
        <p:txBody>
          <a:bodyPr wrap="none" rtlCol="0">
            <a:spAutoFit/>
          </a:bodyPr>
          <a:lstStyle/>
          <a:p>
            <a:r>
              <a:rPr lang="en-GB" sz="4000" b="1" dirty="0"/>
              <a:t>Widening Access to Advance HE Accreditation</a:t>
            </a:r>
          </a:p>
          <a:p>
            <a:r>
              <a:rPr lang="en-GB" sz="4000" dirty="0">
                <a:solidFill>
                  <a:srgbClr val="0070C0"/>
                </a:solidFill>
              </a:rPr>
              <a:t>Feedback from Students</a:t>
            </a:r>
          </a:p>
        </p:txBody>
      </p:sp>
      <p:sp>
        <p:nvSpPr>
          <p:cNvPr id="9" name="TextBox 8"/>
          <p:cNvSpPr txBox="1"/>
          <p:nvPr/>
        </p:nvSpPr>
        <p:spPr>
          <a:xfrm>
            <a:off x="200271" y="1519037"/>
            <a:ext cx="11927732" cy="5324535"/>
          </a:xfrm>
          <a:prstGeom prst="rect">
            <a:avLst/>
          </a:prstGeom>
          <a:noFill/>
        </p:spPr>
        <p:txBody>
          <a:bodyPr wrap="square" lIns="91440" tIns="45720" rIns="91440" bIns="45720" rtlCol="0" anchor="t">
            <a:spAutoFit/>
          </a:bodyPr>
          <a:lstStyle/>
          <a:p>
            <a:r>
              <a:rPr lang="en-GB" sz="2000" dirty="0">
                <a:solidFill>
                  <a:schemeClr val="tx1">
                    <a:lumMod val="50000"/>
                    <a:lumOff val="50000"/>
                  </a:schemeClr>
                </a:solidFill>
                <a:ea typeface="+mn-lt"/>
                <a:cs typeface="+mn-lt"/>
              </a:rPr>
              <a:t> “</a:t>
            </a:r>
            <a:r>
              <a:rPr lang="en-GB" sz="2000" i="1" dirty="0">
                <a:solidFill>
                  <a:schemeClr val="tx1">
                    <a:lumMod val="50000"/>
                    <a:lumOff val="50000"/>
                  </a:schemeClr>
                </a:solidFill>
                <a:ea typeface="+mn-lt"/>
                <a:cs typeface="+mn-lt"/>
              </a:rPr>
              <a:t>The LEAP process has been invaluable for me as someone who is quite young in the Higher Education sector. I was very fortunate to have achieved my AFHEA in the final-year of my BSc... this has helped me move around more fluidly in my time in Higher Education and have more of an impact when working with academic staff across the University of Manchester.”</a:t>
            </a:r>
            <a:endParaRPr lang="en-GB" sz="2000" dirty="0">
              <a:solidFill>
                <a:schemeClr val="tx1">
                  <a:lumMod val="50000"/>
                  <a:lumOff val="50000"/>
                </a:schemeClr>
              </a:solidFill>
              <a:ea typeface="+mn-lt"/>
              <a:cs typeface="+mn-lt"/>
            </a:endParaRPr>
          </a:p>
          <a:p>
            <a:endParaRPr lang="en-GB" sz="2000" dirty="0">
              <a:solidFill>
                <a:schemeClr val="tx1">
                  <a:lumMod val="50000"/>
                  <a:lumOff val="50000"/>
                </a:schemeClr>
              </a:solidFill>
              <a:ea typeface="+mn-lt"/>
              <a:cs typeface="+mn-lt"/>
            </a:endParaRPr>
          </a:p>
          <a:p>
            <a:r>
              <a:rPr lang="en-GB" sz="2000" i="1" dirty="0">
                <a:solidFill>
                  <a:schemeClr val="tx1">
                    <a:lumMod val="50000"/>
                    <a:lumOff val="50000"/>
                  </a:schemeClr>
                </a:solidFill>
                <a:ea typeface="+mn-lt"/>
                <a:cs typeface="+mn-lt"/>
              </a:rPr>
              <a:t>"Receiving this Associate Fellowship from the Higher Education Academy through the LEAP programme has been one of my greatest personal achievements this year. ... I have learned so much about myself, how to reflect on my actions, and how to organise a large peer support team through my positions …"</a:t>
            </a:r>
            <a:endParaRPr lang="en-GB" sz="2000" dirty="0">
              <a:solidFill>
                <a:schemeClr val="tx1">
                  <a:lumMod val="50000"/>
                  <a:lumOff val="50000"/>
                </a:schemeClr>
              </a:solidFill>
              <a:ea typeface="+mn-lt"/>
              <a:cs typeface="+mn-lt"/>
            </a:endParaRPr>
          </a:p>
          <a:p>
            <a:endParaRPr lang="en-GB" sz="2000" i="1" dirty="0">
              <a:solidFill>
                <a:schemeClr val="tx1">
                  <a:lumMod val="50000"/>
                  <a:lumOff val="50000"/>
                </a:schemeClr>
              </a:solidFill>
              <a:ea typeface="+mn-lt"/>
              <a:cs typeface="+mn-lt"/>
            </a:endParaRPr>
          </a:p>
          <a:p>
            <a:r>
              <a:rPr lang="en-GB" sz="2000" i="1" dirty="0">
                <a:solidFill>
                  <a:schemeClr val="tx1">
                    <a:lumMod val="50000"/>
                    <a:lumOff val="50000"/>
                  </a:schemeClr>
                </a:solidFill>
                <a:ea typeface="+mn-lt"/>
                <a:cs typeface="+mn-lt"/>
              </a:rPr>
              <a:t> “I found the process of being a mentor and assessor to be much more impactful than when I applied for AFHEA myself. Helping others understand how their roles meet the UKPSF helped me understand my own roles much more than before.”</a:t>
            </a:r>
            <a:endParaRPr lang="en-GB" sz="2000" dirty="0">
              <a:solidFill>
                <a:schemeClr val="tx1">
                  <a:lumMod val="50000"/>
                  <a:lumOff val="50000"/>
                </a:schemeClr>
              </a:solidFill>
              <a:ea typeface="+mn-lt"/>
              <a:cs typeface="+mn-lt"/>
            </a:endParaRPr>
          </a:p>
          <a:p>
            <a:endParaRPr lang="en-GB" sz="2000" i="1" dirty="0">
              <a:solidFill>
                <a:schemeClr val="tx1">
                  <a:lumMod val="50000"/>
                  <a:lumOff val="50000"/>
                </a:schemeClr>
              </a:solidFill>
              <a:ea typeface="+mn-lt"/>
              <a:cs typeface="+mn-lt"/>
            </a:endParaRPr>
          </a:p>
          <a:p>
            <a:r>
              <a:rPr lang="en-GB" sz="2000" i="1" dirty="0">
                <a:solidFill>
                  <a:schemeClr val="tx1">
                    <a:lumMod val="50000"/>
                    <a:lumOff val="50000"/>
                  </a:schemeClr>
                </a:solidFill>
                <a:ea typeface="+mn-lt"/>
                <a:cs typeface="+mn-lt"/>
              </a:rPr>
              <a:t>“Just wanted to say a big thank you for all the help with the teaching project and applications. Just thought I’d let you know that I got a 2:1 overall thanks to a good mark in my Labs and that I was awarded the AFHEA. On top of that I just got offered the RSC teaching scholarship I applied for so a huge thank you for all your help with that application, I start my PGCE in September.”</a:t>
            </a:r>
            <a:endParaRPr lang="en-GB" sz="2000" dirty="0">
              <a:solidFill>
                <a:schemeClr val="tx1">
                  <a:lumMod val="50000"/>
                  <a:lumOff val="50000"/>
                </a:schemeClr>
              </a:solidFill>
              <a:ea typeface="+mn-lt"/>
              <a:cs typeface="+mn-lt"/>
            </a:endParaRPr>
          </a:p>
        </p:txBody>
      </p:sp>
    </p:spTree>
    <p:extLst>
      <p:ext uri="{BB962C8B-B14F-4D97-AF65-F5344CB8AC3E}">
        <p14:creationId xmlns:p14="http://schemas.microsoft.com/office/powerpoint/2010/main" val="289481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72" y="297952"/>
            <a:ext cx="9974910" cy="1323439"/>
          </a:xfrm>
          <a:prstGeom prst="rect">
            <a:avLst/>
          </a:prstGeom>
          <a:noFill/>
        </p:spPr>
        <p:txBody>
          <a:bodyPr wrap="none" rtlCol="0">
            <a:spAutoFit/>
          </a:bodyPr>
          <a:lstStyle/>
          <a:p>
            <a:r>
              <a:rPr lang="en-GB" sz="4000" b="1" dirty="0"/>
              <a:t>New Associate Fellowship Criteria (as of 2023)</a:t>
            </a:r>
          </a:p>
          <a:p>
            <a:r>
              <a:rPr lang="en-GB" sz="4000" dirty="0">
                <a:solidFill>
                  <a:srgbClr val="0070C0"/>
                </a:solidFill>
              </a:rPr>
              <a:t>At least K1, K2, K3, any two As, V1 and V3</a:t>
            </a:r>
          </a:p>
        </p:txBody>
      </p:sp>
      <p:sp>
        <p:nvSpPr>
          <p:cNvPr id="9" name="TextBox 8"/>
          <p:cNvSpPr txBox="1"/>
          <p:nvPr/>
        </p:nvSpPr>
        <p:spPr>
          <a:xfrm>
            <a:off x="8175578" y="1621391"/>
            <a:ext cx="3889948" cy="5119350"/>
          </a:xfrm>
          <a:prstGeom prst="rect">
            <a:avLst/>
          </a:prstGeom>
          <a:noFill/>
        </p:spPr>
        <p:txBody>
          <a:bodyPr wrap="square" lIns="91440" tIns="45720" rIns="91440" bIns="45720" rtlCol="0" anchor="t">
            <a:spAutoFit/>
          </a:bodyPr>
          <a:lstStyle/>
          <a:p>
            <a:pPr>
              <a:spcAft>
                <a:spcPts val="800"/>
              </a:spcAft>
            </a:pPr>
            <a:r>
              <a:rPr lang="en-US" sz="2000" b="1" dirty="0">
                <a:solidFill>
                  <a:schemeClr val="tx1">
                    <a:lumMod val="50000"/>
                    <a:lumOff val="50000"/>
                  </a:schemeClr>
                </a:solidFill>
              </a:rPr>
              <a:t>V1</a:t>
            </a:r>
            <a:r>
              <a:rPr lang="en-US" sz="2000" dirty="0">
                <a:solidFill>
                  <a:schemeClr val="tx1">
                    <a:lumMod val="50000"/>
                    <a:lumOff val="50000"/>
                  </a:schemeClr>
                </a:solidFill>
              </a:rPr>
              <a:t> respect individual learners and diverse groups of learners </a:t>
            </a:r>
          </a:p>
          <a:p>
            <a:pPr>
              <a:spcAft>
                <a:spcPts val="800"/>
              </a:spcAft>
            </a:pPr>
            <a:r>
              <a:rPr lang="en-US" sz="2000" b="1" dirty="0"/>
              <a:t>V2</a:t>
            </a:r>
            <a:r>
              <a:rPr lang="en-US" sz="2000" dirty="0"/>
              <a:t> promote engagement in learning and equity of opportunity for all to reach their potential </a:t>
            </a:r>
          </a:p>
          <a:p>
            <a:pPr>
              <a:spcAft>
                <a:spcPts val="800"/>
              </a:spcAft>
            </a:pPr>
            <a:r>
              <a:rPr lang="en-US" sz="2000" b="1" dirty="0">
                <a:solidFill>
                  <a:schemeClr val="tx1">
                    <a:lumMod val="50000"/>
                    <a:lumOff val="50000"/>
                  </a:schemeClr>
                </a:solidFill>
              </a:rPr>
              <a:t>V3</a:t>
            </a:r>
            <a:r>
              <a:rPr lang="en-US" sz="2000" dirty="0">
                <a:solidFill>
                  <a:schemeClr val="tx1">
                    <a:lumMod val="50000"/>
                    <a:lumOff val="50000"/>
                  </a:schemeClr>
                </a:solidFill>
              </a:rPr>
              <a:t> use scholarship, or research, or professional learning, or other evidence-informed approaches as a basis for effective practice </a:t>
            </a:r>
          </a:p>
          <a:p>
            <a:pPr>
              <a:spcAft>
                <a:spcPts val="800"/>
              </a:spcAft>
            </a:pPr>
            <a:r>
              <a:rPr lang="en-US" sz="2000" b="1" dirty="0"/>
              <a:t>V4</a:t>
            </a:r>
            <a:r>
              <a:rPr lang="en-US" sz="2000" dirty="0"/>
              <a:t> respond to the wider context in which higher education operates, recognising implications for practice </a:t>
            </a:r>
          </a:p>
          <a:p>
            <a:pPr>
              <a:spcAft>
                <a:spcPts val="800"/>
              </a:spcAft>
            </a:pPr>
            <a:r>
              <a:rPr lang="en-US" sz="2000" b="1" dirty="0">
                <a:solidFill>
                  <a:schemeClr val="tx1">
                    <a:lumMod val="50000"/>
                    <a:lumOff val="50000"/>
                  </a:schemeClr>
                </a:solidFill>
              </a:rPr>
              <a:t>V5</a:t>
            </a:r>
            <a:r>
              <a:rPr lang="en-US" sz="2000" dirty="0">
                <a:solidFill>
                  <a:schemeClr val="tx1">
                    <a:lumMod val="50000"/>
                    <a:lumOff val="50000"/>
                  </a:schemeClr>
                </a:solidFill>
              </a:rPr>
              <a:t> collaborate with others to enhance practice</a:t>
            </a:r>
            <a:endParaRPr lang="en-GB" sz="2000" dirty="0">
              <a:solidFill>
                <a:schemeClr val="tx1">
                  <a:lumMod val="50000"/>
                  <a:lumOff val="50000"/>
                </a:schemeClr>
              </a:solidFill>
              <a:cs typeface="Calibri"/>
            </a:endParaRPr>
          </a:p>
        </p:txBody>
      </p:sp>
      <p:sp>
        <p:nvSpPr>
          <p:cNvPr id="5" name="TextBox 4"/>
          <p:cNvSpPr txBox="1"/>
          <p:nvPr/>
        </p:nvSpPr>
        <p:spPr>
          <a:xfrm>
            <a:off x="200272" y="2069943"/>
            <a:ext cx="3889948" cy="4503797"/>
          </a:xfrm>
          <a:prstGeom prst="rect">
            <a:avLst/>
          </a:prstGeom>
          <a:noFill/>
        </p:spPr>
        <p:txBody>
          <a:bodyPr wrap="square" lIns="91440" tIns="45720" rIns="91440" bIns="45720" rtlCol="0" anchor="t">
            <a:spAutoFit/>
          </a:bodyPr>
          <a:lstStyle/>
          <a:p>
            <a:pPr>
              <a:spcAft>
                <a:spcPts val="800"/>
              </a:spcAft>
            </a:pPr>
            <a:r>
              <a:rPr lang="en-US" sz="2000" b="1" dirty="0">
                <a:solidFill>
                  <a:schemeClr val="tx1">
                    <a:lumMod val="50000"/>
                    <a:lumOff val="50000"/>
                  </a:schemeClr>
                </a:solidFill>
              </a:rPr>
              <a:t>K1</a:t>
            </a:r>
            <a:r>
              <a:rPr lang="en-US" sz="2000" dirty="0">
                <a:solidFill>
                  <a:schemeClr val="tx1">
                    <a:lumMod val="50000"/>
                    <a:lumOff val="50000"/>
                  </a:schemeClr>
                </a:solidFill>
              </a:rPr>
              <a:t> how learners learn, generally and within specific subjects </a:t>
            </a:r>
          </a:p>
          <a:p>
            <a:pPr>
              <a:spcAft>
                <a:spcPts val="800"/>
              </a:spcAft>
            </a:pPr>
            <a:r>
              <a:rPr lang="en-US" sz="2000" b="1" dirty="0"/>
              <a:t>K2</a:t>
            </a:r>
            <a:r>
              <a:rPr lang="en-US" sz="2000" dirty="0"/>
              <a:t> approaches to teaching and/or supporting learning, appropriate for subjects and level of study </a:t>
            </a:r>
          </a:p>
          <a:p>
            <a:pPr>
              <a:spcAft>
                <a:spcPts val="800"/>
              </a:spcAft>
            </a:pPr>
            <a:r>
              <a:rPr lang="en-US" sz="2000" b="1" dirty="0">
                <a:solidFill>
                  <a:schemeClr val="tx1">
                    <a:lumMod val="50000"/>
                    <a:lumOff val="50000"/>
                  </a:schemeClr>
                </a:solidFill>
              </a:rPr>
              <a:t>K3</a:t>
            </a:r>
            <a:r>
              <a:rPr lang="en-US" sz="2000" dirty="0">
                <a:solidFill>
                  <a:schemeClr val="tx1">
                    <a:lumMod val="50000"/>
                    <a:lumOff val="50000"/>
                  </a:schemeClr>
                </a:solidFill>
              </a:rPr>
              <a:t> critical evaluation as a basis for effective practice </a:t>
            </a:r>
          </a:p>
          <a:p>
            <a:pPr>
              <a:spcAft>
                <a:spcPts val="800"/>
              </a:spcAft>
            </a:pPr>
            <a:r>
              <a:rPr lang="en-US" sz="2000" b="1" dirty="0"/>
              <a:t>K4</a:t>
            </a:r>
            <a:r>
              <a:rPr lang="en-US" sz="2000" dirty="0"/>
              <a:t> appropriate use of digital and/or other technologies, and resources for learning </a:t>
            </a:r>
          </a:p>
          <a:p>
            <a:pPr>
              <a:spcAft>
                <a:spcPts val="800"/>
              </a:spcAft>
            </a:pPr>
            <a:r>
              <a:rPr lang="en-US" sz="2000" b="1" dirty="0">
                <a:solidFill>
                  <a:schemeClr val="tx1">
                    <a:lumMod val="50000"/>
                    <a:lumOff val="50000"/>
                  </a:schemeClr>
                </a:solidFill>
              </a:rPr>
              <a:t>K5</a:t>
            </a:r>
            <a:r>
              <a:rPr lang="en-US" sz="2000" dirty="0">
                <a:solidFill>
                  <a:schemeClr val="tx1">
                    <a:lumMod val="50000"/>
                    <a:lumOff val="50000"/>
                  </a:schemeClr>
                </a:solidFill>
              </a:rPr>
              <a:t> requirements for quality assurance and enhancement, and their implications for practice</a:t>
            </a:r>
            <a:endParaRPr lang="en-GB" sz="2000" dirty="0">
              <a:solidFill>
                <a:schemeClr val="tx1">
                  <a:lumMod val="50000"/>
                  <a:lumOff val="50000"/>
                </a:schemeClr>
              </a:solidFill>
              <a:cs typeface="Calibri"/>
            </a:endParaRPr>
          </a:p>
        </p:txBody>
      </p:sp>
      <p:sp>
        <p:nvSpPr>
          <p:cNvPr id="6" name="TextBox 5"/>
          <p:cNvSpPr txBox="1"/>
          <p:nvPr/>
        </p:nvSpPr>
        <p:spPr>
          <a:xfrm>
            <a:off x="4187924" y="2377719"/>
            <a:ext cx="3889949" cy="3888244"/>
          </a:xfrm>
          <a:prstGeom prst="rect">
            <a:avLst/>
          </a:prstGeom>
          <a:noFill/>
        </p:spPr>
        <p:txBody>
          <a:bodyPr wrap="square" lIns="91440" tIns="45720" rIns="91440" bIns="45720" rtlCol="0" anchor="t">
            <a:spAutoFit/>
          </a:bodyPr>
          <a:lstStyle/>
          <a:p>
            <a:pPr>
              <a:spcAft>
                <a:spcPts val="800"/>
              </a:spcAft>
            </a:pPr>
            <a:r>
              <a:rPr lang="en-US" sz="2000" b="1" dirty="0"/>
              <a:t>A1</a:t>
            </a:r>
            <a:r>
              <a:rPr lang="en-US" sz="2000" dirty="0"/>
              <a:t> design and plan learning activities and/or programmes </a:t>
            </a:r>
          </a:p>
          <a:p>
            <a:pPr>
              <a:spcAft>
                <a:spcPts val="800"/>
              </a:spcAft>
            </a:pPr>
            <a:r>
              <a:rPr lang="en-US" sz="2000" b="1" dirty="0">
                <a:solidFill>
                  <a:schemeClr val="tx1">
                    <a:lumMod val="50000"/>
                    <a:lumOff val="50000"/>
                  </a:schemeClr>
                </a:solidFill>
              </a:rPr>
              <a:t>A2</a:t>
            </a:r>
            <a:r>
              <a:rPr lang="en-US" sz="2000" dirty="0">
                <a:solidFill>
                  <a:schemeClr val="tx1">
                    <a:lumMod val="50000"/>
                    <a:lumOff val="50000"/>
                  </a:schemeClr>
                </a:solidFill>
              </a:rPr>
              <a:t> teach and/or support learning through appropriate approaches and environments </a:t>
            </a:r>
          </a:p>
          <a:p>
            <a:pPr>
              <a:spcAft>
                <a:spcPts val="800"/>
              </a:spcAft>
            </a:pPr>
            <a:r>
              <a:rPr lang="en-US" sz="2000" b="1" dirty="0"/>
              <a:t>A3</a:t>
            </a:r>
            <a:r>
              <a:rPr lang="en-US" sz="2000" dirty="0"/>
              <a:t> assess and give feedback for learning </a:t>
            </a:r>
          </a:p>
          <a:p>
            <a:pPr>
              <a:spcAft>
                <a:spcPts val="800"/>
              </a:spcAft>
            </a:pPr>
            <a:r>
              <a:rPr lang="en-US" sz="2000" b="1" dirty="0">
                <a:solidFill>
                  <a:schemeClr val="tx1">
                    <a:lumMod val="50000"/>
                    <a:lumOff val="50000"/>
                  </a:schemeClr>
                </a:solidFill>
              </a:rPr>
              <a:t>A4</a:t>
            </a:r>
            <a:r>
              <a:rPr lang="en-US" sz="2000" dirty="0">
                <a:solidFill>
                  <a:schemeClr val="tx1">
                    <a:lumMod val="50000"/>
                    <a:lumOff val="50000"/>
                  </a:schemeClr>
                </a:solidFill>
              </a:rPr>
              <a:t> support and guide learners </a:t>
            </a:r>
          </a:p>
          <a:p>
            <a:pPr>
              <a:spcAft>
                <a:spcPts val="800"/>
              </a:spcAft>
            </a:pPr>
            <a:r>
              <a:rPr lang="en-US" sz="2000" b="1" dirty="0"/>
              <a:t>A5</a:t>
            </a:r>
            <a:r>
              <a:rPr lang="en-US" sz="2000" dirty="0"/>
              <a:t> enhance practice through own continuing professional development</a:t>
            </a:r>
            <a:endParaRPr lang="en-GB" sz="2000" dirty="0">
              <a:solidFill>
                <a:srgbClr val="000000"/>
              </a:solidFill>
              <a:cs typeface="Calibri"/>
            </a:endParaRPr>
          </a:p>
        </p:txBody>
      </p:sp>
    </p:spTree>
    <p:extLst>
      <p:ext uri="{BB962C8B-B14F-4D97-AF65-F5344CB8AC3E}">
        <p14:creationId xmlns:p14="http://schemas.microsoft.com/office/powerpoint/2010/main" val="1146056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04" y="1415766"/>
            <a:ext cx="11974285" cy="3867434"/>
          </a:xfrm>
        </p:spPr>
        <p:txBody>
          <a:bodyPr>
            <a:normAutofit/>
          </a:bodyPr>
          <a:lstStyle/>
          <a:p>
            <a:pPr algn="ctr"/>
            <a:r>
              <a:rPr lang="en-GB" sz="4000" b="1" dirty="0">
                <a:latin typeface="+mn-lt"/>
              </a:rPr>
              <a:t>How do you reward and recognise student partners?</a:t>
            </a:r>
            <a:br>
              <a:rPr lang="en-GB" sz="4000" b="1" dirty="0">
                <a:latin typeface="+mn-lt"/>
              </a:rPr>
            </a:br>
            <a:br>
              <a:rPr lang="en-GB" sz="4000" b="1" dirty="0">
                <a:latin typeface="+mn-lt"/>
              </a:rPr>
            </a:br>
            <a:r>
              <a:rPr lang="en-GB" sz="4000" b="1" dirty="0">
                <a:solidFill>
                  <a:srgbClr val="0070C0"/>
                </a:solidFill>
                <a:latin typeface="+mn-lt"/>
              </a:rPr>
              <a:t>What do you wish you could do?</a:t>
            </a:r>
          </a:p>
        </p:txBody>
      </p:sp>
    </p:spTree>
    <p:extLst>
      <p:ext uri="{BB962C8B-B14F-4D97-AF65-F5344CB8AC3E}">
        <p14:creationId xmlns:p14="http://schemas.microsoft.com/office/powerpoint/2010/main" val="384469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272" y="2099457"/>
            <a:ext cx="8365367" cy="1323439"/>
          </a:xfrm>
          <a:prstGeom prst="rect">
            <a:avLst/>
          </a:prstGeom>
          <a:noFill/>
        </p:spPr>
        <p:txBody>
          <a:bodyPr wrap="none" rtlCol="0">
            <a:spAutoFit/>
          </a:bodyPr>
          <a:lstStyle/>
          <a:p>
            <a:r>
              <a:rPr lang="en-GB" sz="4000" b="1" dirty="0"/>
              <a:t>Working in Partnership with Students</a:t>
            </a:r>
          </a:p>
          <a:p>
            <a:r>
              <a:rPr lang="en-GB" sz="4000" dirty="0"/>
              <a:t>Enhancing Learner Experience </a:t>
            </a:r>
          </a:p>
        </p:txBody>
      </p:sp>
      <p:sp>
        <p:nvSpPr>
          <p:cNvPr id="4" name="TextBox 3"/>
          <p:cNvSpPr txBox="1"/>
          <p:nvPr/>
        </p:nvSpPr>
        <p:spPr>
          <a:xfrm>
            <a:off x="200272" y="4775373"/>
            <a:ext cx="11237749" cy="1938992"/>
          </a:xfrm>
          <a:prstGeom prst="rect">
            <a:avLst/>
          </a:prstGeom>
          <a:noFill/>
        </p:spPr>
        <p:txBody>
          <a:bodyPr wrap="square" rtlCol="0">
            <a:spAutoFit/>
          </a:bodyPr>
          <a:lstStyle/>
          <a:p>
            <a:endParaRPr lang="en-GB" sz="2000" dirty="0">
              <a:solidFill>
                <a:schemeClr val="tx1">
                  <a:lumMod val="50000"/>
                  <a:lumOff val="50000"/>
                </a:schemeClr>
              </a:solidFill>
            </a:endParaRPr>
          </a:p>
          <a:p>
            <a:r>
              <a:rPr lang="en-GB" sz="2000" b="1" dirty="0">
                <a:solidFill>
                  <a:srgbClr val="0070C0"/>
                </a:solidFill>
              </a:rPr>
              <a:t>Nick Weise PFHEA</a:t>
            </a:r>
            <a:endParaRPr lang="en-GB" sz="2000" dirty="0">
              <a:solidFill>
                <a:srgbClr val="0070C0"/>
              </a:solidFill>
            </a:endParaRPr>
          </a:p>
          <a:p>
            <a:r>
              <a:rPr lang="en-GB" sz="2000" dirty="0">
                <a:solidFill>
                  <a:srgbClr val="0070C0"/>
                </a:solidFill>
              </a:rPr>
              <a:t>Department of Chemistry / Division of Medical Education</a:t>
            </a:r>
          </a:p>
          <a:p>
            <a:r>
              <a:rPr lang="en-GB" sz="2000" dirty="0">
                <a:solidFill>
                  <a:schemeClr val="tx1">
                    <a:lumMod val="50000"/>
                    <a:lumOff val="50000"/>
                  </a:schemeClr>
                </a:solidFill>
              </a:rPr>
              <a:t>Inaugural and Honorary Fellow (Institute of Teaching &amp; Learning)</a:t>
            </a:r>
          </a:p>
          <a:p>
            <a:r>
              <a:rPr lang="en-GB" sz="2000" dirty="0">
                <a:solidFill>
                  <a:schemeClr val="tx1">
                    <a:lumMod val="50000"/>
                    <a:lumOff val="50000"/>
                  </a:schemeClr>
                </a:solidFill>
              </a:rPr>
              <a:t>Teaching &amp; Learning Enhancement Lead (Department of Chemistry)</a:t>
            </a:r>
          </a:p>
          <a:p>
            <a:r>
              <a:rPr lang="en-GB" sz="2000" dirty="0">
                <a:solidFill>
                  <a:schemeClr val="tx1">
                    <a:lumMod val="50000"/>
                    <a:lumOff val="50000"/>
                  </a:schemeClr>
                </a:solidFill>
              </a:rPr>
              <a:t>Faculty Lead for Student Experience &amp; Inclusion (Biology, Medicine &amp; Health) </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8" t="526" b="1323"/>
          <a:stretch/>
        </p:blipFill>
        <p:spPr bwMode="auto">
          <a:xfrm>
            <a:off x="6924900" y="0"/>
            <a:ext cx="5267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31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1"/>
          <p:cNvSpPr>
            <a:spLocks noGrp="1" noChangeArrowheads="1"/>
          </p:cNvSpPr>
          <p:nvPr>
            <p:ph idx="1"/>
          </p:nvPr>
        </p:nvSpPr>
        <p:spPr>
          <a:xfrm>
            <a:off x="407368" y="3645024"/>
            <a:ext cx="11377264" cy="1944216"/>
          </a:xfrm>
        </p:spPr>
        <p:txBody>
          <a:bodyPr rtlCol="0">
            <a:noAutofit/>
          </a:bodyPr>
          <a:lstStyle/>
          <a:p>
            <a:pPr marL="0" indent="0">
              <a:spcBef>
                <a:spcPts val="0"/>
              </a:spcBef>
              <a:spcAft>
                <a:spcPts val="1000"/>
              </a:spcAft>
              <a:buNone/>
              <a:defRPr/>
            </a:pPr>
            <a:r>
              <a:rPr lang="en-US" altLang="en-US" sz="2400" dirty="0"/>
              <a:t>“Peer Support offers you the opportunity to gain support, advice and help with your studies from students who have been in the same position as you. These students are able to share their experience. They volunteer to provide a safe space where you can ask questions at any time throughout your year.”</a:t>
            </a:r>
          </a:p>
          <a:p>
            <a:pPr marL="0" indent="0">
              <a:spcBef>
                <a:spcPts val="0"/>
              </a:spcBef>
              <a:spcAft>
                <a:spcPts val="1000"/>
              </a:spcAft>
              <a:buNone/>
              <a:defRPr/>
            </a:pPr>
            <a:endParaRPr lang="en-US" altLang="en-US" sz="2400" b="1" dirty="0">
              <a:sym typeface="Wingdings" pitchFamily="2" charset="2"/>
            </a:endParaRPr>
          </a:p>
          <a:p>
            <a:pPr marL="0" indent="0">
              <a:spcBef>
                <a:spcPts val="0"/>
              </a:spcBef>
              <a:spcAft>
                <a:spcPts val="1000"/>
              </a:spcAft>
              <a:buNone/>
              <a:defRPr/>
            </a:pPr>
            <a:r>
              <a:rPr lang="en-US" altLang="en-US" sz="2400" b="1" dirty="0">
                <a:solidFill>
                  <a:srgbClr val="FF7D00"/>
                </a:solidFill>
                <a:sym typeface="Wingdings" pitchFamily="2" charset="2"/>
              </a:rPr>
              <a:t>Peer-assisted Study Sessions (PASS)</a:t>
            </a:r>
            <a:r>
              <a:rPr lang="en-US" altLang="en-US" sz="2400" dirty="0">
                <a:solidFill>
                  <a:srgbClr val="FF7D00"/>
                </a:solidFill>
                <a:sym typeface="Wingdings" pitchFamily="2" charset="2"/>
              </a:rPr>
              <a:t>	</a:t>
            </a:r>
            <a:r>
              <a:rPr lang="en-US" altLang="en-US" sz="2400" dirty="0">
                <a:sym typeface="Wingdings" pitchFamily="2" charset="2"/>
              </a:rPr>
              <a:t>		     </a:t>
            </a:r>
            <a:r>
              <a:rPr lang="en-US" altLang="en-US" sz="2400" b="1" dirty="0">
                <a:solidFill>
                  <a:srgbClr val="09B5FD"/>
                </a:solidFill>
                <a:sym typeface="Wingdings" pitchFamily="2" charset="2"/>
              </a:rPr>
              <a:t>Peer Mentoring (PM) Sessions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3414616"/>
          </a:xfrm>
          <a:prstGeom prst="rect">
            <a:avLst/>
          </a:prstGeom>
        </p:spPr>
      </p:pic>
    </p:spTree>
    <p:custDataLst>
      <p:tags r:id="rId1"/>
    </p:custDataLst>
    <p:extLst>
      <p:ext uri="{BB962C8B-B14F-4D97-AF65-F5344CB8AC3E}">
        <p14:creationId xmlns:p14="http://schemas.microsoft.com/office/powerpoint/2010/main" val="330928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272" y="296582"/>
            <a:ext cx="4374852" cy="707886"/>
          </a:xfrm>
          <a:prstGeom prst="rect">
            <a:avLst/>
          </a:prstGeom>
          <a:noFill/>
        </p:spPr>
        <p:txBody>
          <a:bodyPr wrap="none" rtlCol="0">
            <a:spAutoFit/>
          </a:bodyPr>
          <a:lstStyle/>
          <a:p>
            <a:r>
              <a:rPr lang="en-GB" sz="4000" b="1"/>
              <a:t>Acknowledgements</a:t>
            </a:r>
            <a:endParaRPr lang="en-GB" sz="4000"/>
          </a:p>
        </p:txBody>
      </p:sp>
      <p:sp>
        <p:nvSpPr>
          <p:cNvPr id="4" name="TextBox 3"/>
          <p:cNvSpPr txBox="1"/>
          <p:nvPr/>
        </p:nvSpPr>
        <p:spPr>
          <a:xfrm>
            <a:off x="200272" y="911705"/>
            <a:ext cx="4241099" cy="5324535"/>
          </a:xfrm>
          <a:prstGeom prst="rect">
            <a:avLst/>
          </a:prstGeom>
          <a:noFill/>
        </p:spPr>
        <p:txBody>
          <a:bodyPr wrap="square" rtlCol="0">
            <a:spAutoFit/>
          </a:bodyPr>
          <a:lstStyle/>
          <a:p>
            <a:endParaRPr lang="pt-BR" sz="2000"/>
          </a:p>
          <a:p>
            <a:r>
              <a:rPr lang="pt-BR" sz="2000" b="1">
                <a:solidFill>
                  <a:srgbClr val="0070C0"/>
                </a:solidFill>
              </a:rPr>
              <a:t>CHEM30620 Students</a:t>
            </a:r>
          </a:p>
          <a:p>
            <a:endParaRPr lang="pt-BR" sz="2000" b="1"/>
          </a:p>
          <a:p>
            <a:r>
              <a:rPr lang="pt-BR" sz="2000"/>
              <a:t>Samuel Lincoln</a:t>
            </a:r>
          </a:p>
          <a:p>
            <a:r>
              <a:rPr lang="pt-BR" sz="2000"/>
              <a:t>Mehrin Sadia</a:t>
            </a:r>
          </a:p>
          <a:p>
            <a:r>
              <a:rPr lang="pt-BR" sz="2000"/>
              <a:t>Yijing Zhang</a:t>
            </a:r>
          </a:p>
          <a:p>
            <a:r>
              <a:rPr lang="pt-BR" sz="2000"/>
              <a:t>Beatriz Da Costa Honrado</a:t>
            </a:r>
          </a:p>
          <a:p>
            <a:r>
              <a:rPr lang="pt-BR" sz="2000"/>
              <a:t>Jordan Pacho </a:t>
            </a:r>
            <a:r>
              <a:rPr lang="pt-BR" sz="2000" b="1"/>
              <a:t>AFHEA</a:t>
            </a:r>
            <a:endParaRPr lang="pt-BR" sz="2000"/>
          </a:p>
          <a:p>
            <a:r>
              <a:rPr lang="pt-BR" sz="2000"/>
              <a:t>Nathan O’Grady </a:t>
            </a:r>
            <a:r>
              <a:rPr lang="pt-BR" sz="2000" b="1"/>
              <a:t>AFHEA</a:t>
            </a:r>
          </a:p>
          <a:p>
            <a:r>
              <a:rPr lang="pt-BR" sz="2000"/>
              <a:t>Tanish Dadlani</a:t>
            </a:r>
          </a:p>
          <a:p>
            <a:r>
              <a:rPr lang="pt-BR" sz="2000"/>
              <a:t>Henry Olsen</a:t>
            </a:r>
          </a:p>
          <a:p>
            <a:r>
              <a:rPr lang="pt-BR" sz="2000"/>
              <a:t>Summer Anani</a:t>
            </a:r>
          </a:p>
          <a:p>
            <a:r>
              <a:rPr lang="pt-BR" sz="2000"/>
              <a:t>Alisha Ayyaz</a:t>
            </a:r>
          </a:p>
          <a:p>
            <a:r>
              <a:rPr lang="pt-BR" sz="2000"/>
              <a:t>Yichen Huang</a:t>
            </a:r>
          </a:p>
          <a:p>
            <a:r>
              <a:rPr lang="pt-BR" sz="2000"/>
              <a:t>Shuqi An</a:t>
            </a:r>
          </a:p>
          <a:p>
            <a:r>
              <a:rPr lang="pt-BR" sz="2000"/>
              <a:t>Catherine Clayton </a:t>
            </a:r>
            <a:r>
              <a:rPr lang="pt-BR" sz="2000" b="1"/>
              <a:t>AFHEA</a:t>
            </a:r>
          </a:p>
          <a:p>
            <a:r>
              <a:rPr lang="pt-BR" sz="2000"/>
              <a:t>Sean Seang Lee </a:t>
            </a:r>
            <a:r>
              <a:rPr lang="pt-BR" sz="2000" b="1"/>
              <a:t>AFHEA</a:t>
            </a:r>
            <a:endParaRPr lang="pt-BR" sz="200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8" t="526" b="1323"/>
          <a:stretch/>
        </p:blipFill>
        <p:spPr bwMode="auto">
          <a:xfrm>
            <a:off x="6924900" y="0"/>
            <a:ext cx="5267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98344" y="296152"/>
            <a:ext cx="4241099" cy="5940088"/>
          </a:xfrm>
          <a:prstGeom prst="rect">
            <a:avLst/>
          </a:prstGeom>
          <a:noFill/>
        </p:spPr>
        <p:txBody>
          <a:bodyPr wrap="square" rtlCol="0">
            <a:spAutoFit/>
          </a:bodyPr>
          <a:lstStyle/>
          <a:p>
            <a:r>
              <a:rPr lang="pt-BR" sz="2000" b="1" dirty="0">
                <a:solidFill>
                  <a:srgbClr val="0070C0"/>
                </a:solidFill>
              </a:rPr>
              <a:t>AFHEA Assessors</a:t>
            </a:r>
          </a:p>
          <a:p>
            <a:endParaRPr lang="pt-BR" sz="2000" dirty="0"/>
          </a:p>
          <a:p>
            <a:r>
              <a:rPr lang="pt-BR" sz="2000" dirty="0"/>
              <a:t>Dr. Mauro Rinaldi </a:t>
            </a:r>
            <a:r>
              <a:rPr lang="pt-BR" sz="2000" b="1" dirty="0"/>
              <a:t>SFHEA</a:t>
            </a:r>
          </a:p>
          <a:p>
            <a:r>
              <a:rPr lang="pt-BR" sz="2000" dirty="0"/>
              <a:t>Dr. Rebecca Ruscoe </a:t>
            </a:r>
            <a:r>
              <a:rPr lang="pt-BR" sz="2000" b="1" dirty="0"/>
              <a:t>FHEA</a:t>
            </a:r>
          </a:p>
          <a:p>
            <a:r>
              <a:rPr lang="pt-BR" sz="2000" dirty="0"/>
              <a:t>David Ruiz-Izuriaga </a:t>
            </a:r>
            <a:r>
              <a:rPr lang="pt-BR" sz="2000" b="1" dirty="0"/>
              <a:t>SFHEA</a:t>
            </a:r>
          </a:p>
          <a:p>
            <a:r>
              <a:rPr lang="pt-BR" sz="2000" dirty="0"/>
              <a:t>Dr. Christos Hadjiarapis </a:t>
            </a:r>
            <a:r>
              <a:rPr lang="pt-BR" sz="2000" b="1" dirty="0"/>
              <a:t>FHEA</a:t>
            </a:r>
          </a:p>
          <a:p>
            <a:endParaRPr lang="pt-BR" sz="2000" b="1" dirty="0"/>
          </a:p>
          <a:p>
            <a:endParaRPr lang="pt-BR" sz="2000" dirty="0"/>
          </a:p>
          <a:p>
            <a:r>
              <a:rPr lang="pt-BR" sz="2000" b="1" dirty="0">
                <a:solidFill>
                  <a:srgbClr val="0070C0"/>
                </a:solidFill>
              </a:rPr>
              <a:t>MATH30000 Students</a:t>
            </a:r>
          </a:p>
          <a:p>
            <a:endParaRPr lang="pt-BR" sz="2000" dirty="0"/>
          </a:p>
          <a:p>
            <a:r>
              <a:rPr lang="pt-BR" sz="2000" dirty="0"/>
              <a:t>Seif Ashour</a:t>
            </a:r>
          </a:p>
          <a:p>
            <a:r>
              <a:rPr lang="pt-BR" sz="2000" dirty="0"/>
              <a:t>Chuying Jiang</a:t>
            </a:r>
          </a:p>
          <a:p>
            <a:r>
              <a:rPr lang="pt-BR" sz="2000" dirty="0"/>
              <a:t>Rezwan Kabir</a:t>
            </a:r>
          </a:p>
          <a:p>
            <a:r>
              <a:rPr lang="pt-BR" sz="2000" dirty="0"/>
              <a:t>Michael Adoasi</a:t>
            </a:r>
          </a:p>
          <a:p>
            <a:endParaRPr lang="pt-BR" sz="2000" b="1" dirty="0"/>
          </a:p>
          <a:p>
            <a:endParaRPr lang="pt-BR" sz="2000" dirty="0"/>
          </a:p>
          <a:p>
            <a:r>
              <a:rPr lang="pt-BR" sz="2000" b="1" dirty="0">
                <a:solidFill>
                  <a:srgbClr val="0070C0"/>
                </a:solidFill>
              </a:rPr>
              <a:t>MATH30000 Counterpart Supervisor</a:t>
            </a:r>
          </a:p>
          <a:p>
            <a:endParaRPr lang="pt-BR" sz="2000" dirty="0"/>
          </a:p>
          <a:p>
            <a:r>
              <a:rPr lang="pt-BR" sz="2000" dirty="0"/>
              <a:t>Prof. Louise Walker </a:t>
            </a:r>
            <a:r>
              <a:rPr lang="pt-BR" sz="2000" b="1" dirty="0"/>
              <a:t>PFHEA</a:t>
            </a:r>
          </a:p>
        </p:txBody>
      </p:sp>
    </p:spTree>
    <p:extLst>
      <p:ext uri="{BB962C8B-B14F-4D97-AF65-F5344CB8AC3E}">
        <p14:creationId xmlns:p14="http://schemas.microsoft.com/office/powerpoint/2010/main" val="197758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272" y="243091"/>
            <a:ext cx="6677183" cy="1323439"/>
          </a:xfrm>
          <a:prstGeom prst="rect">
            <a:avLst/>
          </a:prstGeom>
          <a:noFill/>
        </p:spPr>
        <p:txBody>
          <a:bodyPr wrap="square" rtlCol="0">
            <a:spAutoFit/>
          </a:bodyPr>
          <a:lstStyle/>
          <a:p>
            <a:r>
              <a:rPr lang="en-GB" sz="4000" b="1" dirty="0"/>
              <a:t>Industrial Placement Support</a:t>
            </a:r>
          </a:p>
          <a:p>
            <a:r>
              <a:rPr lang="en-GB" sz="4000" b="1" dirty="0">
                <a:solidFill>
                  <a:srgbClr val="0070C0"/>
                </a:solidFill>
              </a:rPr>
              <a:t>Interdisciplinary Mentoring</a:t>
            </a:r>
          </a:p>
        </p:txBody>
      </p:sp>
      <p:sp>
        <p:nvSpPr>
          <p:cNvPr id="4" name="TextBox 3"/>
          <p:cNvSpPr txBox="1"/>
          <p:nvPr/>
        </p:nvSpPr>
        <p:spPr>
          <a:xfrm>
            <a:off x="200272" y="2011908"/>
            <a:ext cx="6677183" cy="3754874"/>
          </a:xfrm>
          <a:prstGeom prst="rect">
            <a:avLst/>
          </a:prstGeom>
          <a:noFill/>
        </p:spPr>
        <p:txBody>
          <a:bodyPr wrap="square" rtlCol="0">
            <a:spAutoFit/>
          </a:bodyPr>
          <a:lstStyle/>
          <a:p>
            <a:r>
              <a:rPr lang="en-GB" sz="2000" dirty="0"/>
              <a:t>4</a:t>
            </a:r>
            <a:r>
              <a:rPr lang="en-GB" sz="2000" baseline="30000" dirty="0"/>
              <a:t>th</a:t>
            </a:r>
            <a:r>
              <a:rPr lang="en-GB" sz="2000" dirty="0"/>
              <a:t> years returning from year-long industrial experience are invited to mentor 2</a:t>
            </a:r>
            <a:r>
              <a:rPr lang="en-GB" sz="2000" baseline="30000" dirty="0"/>
              <a:t>nd</a:t>
            </a:r>
            <a:r>
              <a:rPr lang="en-GB" sz="2000" dirty="0"/>
              <a:t> years applying.</a:t>
            </a:r>
          </a:p>
          <a:p>
            <a:endParaRPr lang="en-GB" sz="2000" dirty="0"/>
          </a:p>
          <a:p>
            <a:r>
              <a:rPr lang="en-GB" sz="2000" dirty="0"/>
              <a:t>This year, those interested in summer students were included as well (~80 students).</a:t>
            </a:r>
          </a:p>
          <a:p>
            <a:endParaRPr lang="en-GB" sz="2000" dirty="0"/>
          </a:p>
          <a:p>
            <a:r>
              <a:rPr lang="en-GB" sz="2000" dirty="0"/>
              <a:t>Chemistry Placement Mentoring model expanded to other departments – e.g. Mathematics, Materials Science.</a:t>
            </a:r>
          </a:p>
          <a:p>
            <a:endParaRPr lang="en-GB" sz="2000" dirty="0"/>
          </a:p>
          <a:p>
            <a:r>
              <a:rPr lang="en-GB" sz="2000" dirty="0"/>
              <a:t>Scope for further expansion across further departments in Natural Sciences and Engineering.</a:t>
            </a:r>
            <a:endParaRPr lang="en-GB" sz="2400" dirty="0"/>
          </a:p>
          <a:p>
            <a:r>
              <a:rPr lang="en-GB" dirty="0"/>
              <a:t> </a:t>
            </a:r>
          </a:p>
        </p:txBody>
      </p:sp>
      <p:pic>
        <p:nvPicPr>
          <p:cNvPr id="5" name="Picture 4"/>
          <p:cNvPicPr>
            <a:picLocks noChangeAspect="1"/>
          </p:cNvPicPr>
          <p:nvPr/>
        </p:nvPicPr>
        <p:blipFill rotWithShape="1">
          <a:blip r:embed="rId2"/>
          <a:srcRect t="12296"/>
          <a:stretch/>
        </p:blipFill>
        <p:spPr>
          <a:xfrm>
            <a:off x="7025898" y="0"/>
            <a:ext cx="5166102" cy="3399816"/>
          </a:xfrm>
          <a:prstGeom prst="rect">
            <a:avLst/>
          </a:prstGeom>
        </p:spPr>
      </p:pic>
      <p:pic>
        <p:nvPicPr>
          <p:cNvPr id="6" name="Picture 5"/>
          <p:cNvPicPr>
            <a:picLocks noChangeAspect="1"/>
          </p:cNvPicPr>
          <p:nvPr/>
        </p:nvPicPr>
        <p:blipFill rotWithShape="1">
          <a:blip r:embed="rId3"/>
          <a:srcRect t="49504"/>
          <a:stretch/>
        </p:blipFill>
        <p:spPr>
          <a:xfrm>
            <a:off x="7025898" y="3394952"/>
            <a:ext cx="5142496" cy="3463047"/>
          </a:xfrm>
          <a:prstGeom prst="rect">
            <a:avLst/>
          </a:prstGeom>
        </p:spPr>
      </p:pic>
    </p:spTree>
    <p:extLst>
      <p:ext uri="{BB962C8B-B14F-4D97-AF65-F5344CB8AC3E}">
        <p14:creationId xmlns:p14="http://schemas.microsoft.com/office/powerpoint/2010/main" val="423907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052" y="0"/>
            <a:ext cx="6396273" cy="6858000"/>
          </a:xfrm>
          <a:prstGeom prst="rect">
            <a:avLst/>
          </a:prstGeom>
        </p:spPr>
      </p:pic>
      <p:pic>
        <p:nvPicPr>
          <p:cNvPr id="8"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l="13967" t="12748" r="23430" b="26734"/>
          <a:stretch/>
        </p:blipFill>
        <p:spPr>
          <a:xfrm>
            <a:off x="10325587" y="1628800"/>
            <a:ext cx="1645920" cy="1442720"/>
          </a:xfrm>
          <a:prstGeom prst="rect">
            <a:avLst/>
          </a:prstGeom>
          <a:ln w="38100">
            <a:solidFill>
              <a:schemeClr val="bg1"/>
            </a:solidFill>
          </a:ln>
        </p:spPr>
      </p:pic>
      <p:sp>
        <p:nvSpPr>
          <p:cNvPr id="9" name="TextBox 8"/>
          <p:cNvSpPr txBox="1"/>
          <p:nvPr/>
        </p:nvSpPr>
        <p:spPr>
          <a:xfrm>
            <a:off x="7327474" y="186080"/>
            <a:ext cx="3891836" cy="1200329"/>
          </a:xfrm>
          <a:prstGeom prst="rect">
            <a:avLst/>
          </a:prstGeom>
          <a:solidFill>
            <a:schemeClr val="bg1">
              <a:alpha val="52000"/>
            </a:schemeClr>
          </a:solidFill>
          <a:ln w="38100">
            <a:solidFill>
              <a:schemeClr val="bg1"/>
            </a:solidFill>
          </a:ln>
        </p:spPr>
        <p:txBody>
          <a:bodyPr wrap="none" rtlCol="0">
            <a:spAutoFit/>
          </a:bodyPr>
          <a:lstStyle/>
          <a:p>
            <a:pPr algn="ctr"/>
            <a:r>
              <a:rPr lang="en-GB" sz="2400" b="1" dirty="0">
                <a:solidFill>
                  <a:srgbClr val="0070C0"/>
                </a:solidFill>
              </a:rPr>
              <a:t>37 Commuter Peer Mentors</a:t>
            </a:r>
          </a:p>
          <a:p>
            <a:pPr algn="ctr"/>
            <a:r>
              <a:rPr lang="en-GB" sz="2400" b="1" dirty="0">
                <a:solidFill>
                  <a:srgbClr val="0070C0"/>
                </a:solidFill>
              </a:rPr>
              <a:t>Supporting First Years Locally</a:t>
            </a:r>
          </a:p>
          <a:p>
            <a:pPr algn="ctr"/>
            <a:r>
              <a:rPr lang="en-GB" sz="2400" dirty="0">
                <a:solidFill>
                  <a:srgbClr val="0070C0"/>
                </a:solidFill>
              </a:rPr>
              <a:t>(January 2021)</a:t>
            </a:r>
          </a:p>
        </p:txBody>
      </p:sp>
      <p:sp>
        <p:nvSpPr>
          <p:cNvPr id="5" name="Title 1"/>
          <p:cNvSpPr txBox="1">
            <a:spLocks/>
          </p:cNvSpPr>
          <p:nvPr/>
        </p:nvSpPr>
        <p:spPr>
          <a:xfrm>
            <a:off x="331199" y="332656"/>
            <a:ext cx="9457915" cy="1296144"/>
          </a:xfrm>
          <a:prstGeom prst="rect">
            <a:avLst/>
          </a:prstGeom>
          <a:ln w="25400">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000" b="1" dirty="0">
                <a:latin typeface="+mn-lt"/>
                <a:ea typeface="+mn-ea"/>
                <a:cs typeface="Arial"/>
              </a:rPr>
              <a:t>Commuter Peer Mentoring</a:t>
            </a:r>
            <a:br>
              <a:rPr lang="en-GB" sz="4000" b="1" dirty="0">
                <a:latin typeface="+mn-lt"/>
                <a:ea typeface="+mn-ea"/>
                <a:cs typeface="Arial"/>
              </a:rPr>
            </a:br>
            <a:r>
              <a:rPr lang="en-GB" sz="4000" dirty="0">
                <a:solidFill>
                  <a:srgbClr val="0070C0"/>
                </a:solidFill>
                <a:latin typeface="+mn-lt"/>
                <a:ea typeface="+mn-ea"/>
                <a:cs typeface="Arial"/>
              </a:rPr>
              <a:t>“You are not alone”</a:t>
            </a:r>
          </a:p>
        </p:txBody>
      </p:sp>
      <p:sp>
        <p:nvSpPr>
          <p:cNvPr id="2" name="Rectangle 1"/>
          <p:cNvSpPr/>
          <p:nvPr/>
        </p:nvSpPr>
        <p:spPr>
          <a:xfrm>
            <a:off x="331199" y="1628800"/>
            <a:ext cx="5534299" cy="4893647"/>
          </a:xfrm>
          <a:prstGeom prst="rect">
            <a:avLst/>
          </a:prstGeom>
        </p:spPr>
        <p:txBody>
          <a:bodyPr wrap="square">
            <a:spAutoFit/>
          </a:bodyPr>
          <a:lstStyle/>
          <a:p>
            <a:r>
              <a:rPr lang="en-GB" sz="2400" dirty="0"/>
              <a:t>Halls, student houses and flat shares present the opportunity of a local university peer group</a:t>
            </a:r>
          </a:p>
          <a:p>
            <a:endParaRPr lang="en-GB" sz="2400" dirty="0"/>
          </a:p>
          <a:p>
            <a:r>
              <a:rPr lang="en-GB" sz="2400" dirty="0"/>
              <a:t>Commuter Students face a larger barrier to similar opportunities =&gt; lower that barrier by bringing commuter students from the same area together in peer mentor groups</a:t>
            </a:r>
          </a:p>
          <a:p>
            <a:endParaRPr lang="en-GB" sz="2400" dirty="0"/>
          </a:p>
          <a:p>
            <a:r>
              <a:rPr lang="en-GB" sz="2400" b="1" dirty="0"/>
              <a:t>Additional social/cultural capital (access to knowledge about UoM) and psychosocial aspects of identity concerning transition to university.</a:t>
            </a:r>
          </a:p>
        </p:txBody>
      </p:sp>
    </p:spTree>
    <p:extLst>
      <p:ext uri="{BB962C8B-B14F-4D97-AF65-F5344CB8AC3E}">
        <p14:creationId xmlns:p14="http://schemas.microsoft.com/office/powerpoint/2010/main" val="3414692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199" y="332656"/>
            <a:ext cx="9457915" cy="1296144"/>
          </a:xfrm>
          <a:prstGeom prst="rect">
            <a:avLst/>
          </a:prstGeom>
          <a:ln w="25400">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000" b="1" dirty="0">
                <a:latin typeface="+mn-lt"/>
                <a:ea typeface="+mn-ea"/>
                <a:cs typeface="Arial"/>
              </a:rPr>
              <a:t>Commuter Peer Mentoring</a:t>
            </a:r>
            <a:br>
              <a:rPr lang="en-GB" sz="4000" b="1" dirty="0">
                <a:latin typeface="+mn-lt"/>
                <a:ea typeface="+mn-ea"/>
                <a:cs typeface="Arial"/>
              </a:rPr>
            </a:br>
            <a:r>
              <a:rPr lang="en-GB" sz="4000" dirty="0">
                <a:solidFill>
                  <a:srgbClr val="0070C0"/>
                </a:solidFill>
                <a:latin typeface="+mn-lt"/>
                <a:ea typeface="+mn-ea"/>
                <a:cs typeface="Arial"/>
              </a:rPr>
              <a:t>2023/24</a:t>
            </a:r>
          </a:p>
        </p:txBody>
      </p:sp>
      <p:sp>
        <p:nvSpPr>
          <p:cNvPr id="2" name="Rectangle 1"/>
          <p:cNvSpPr/>
          <p:nvPr/>
        </p:nvSpPr>
        <p:spPr>
          <a:xfrm>
            <a:off x="331199" y="1628800"/>
            <a:ext cx="11411622" cy="4893647"/>
          </a:xfrm>
          <a:prstGeom prst="rect">
            <a:avLst/>
          </a:prstGeom>
        </p:spPr>
        <p:txBody>
          <a:bodyPr wrap="square">
            <a:spAutoFit/>
          </a:bodyPr>
          <a:lstStyle/>
          <a:p>
            <a:r>
              <a:rPr lang="en-GB" sz="2400" dirty="0"/>
              <a:t>~1000 First and Foundation Year Students</a:t>
            </a:r>
          </a:p>
          <a:p>
            <a:endParaRPr lang="en-GB" sz="2400" dirty="0"/>
          </a:p>
          <a:p>
            <a:endParaRPr lang="en-GB" sz="2400" dirty="0"/>
          </a:p>
          <a:p>
            <a:r>
              <a:rPr lang="en-GB" sz="2400" dirty="0"/>
              <a:t>29 Commuter Peer Mentors</a:t>
            </a:r>
          </a:p>
          <a:p>
            <a:endParaRPr lang="en-GB" sz="2400" dirty="0"/>
          </a:p>
          <a:p>
            <a:endParaRPr lang="en-GB" sz="2400" dirty="0"/>
          </a:p>
          <a:p>
            <a:r>
              <a:rPr lang="en-GB" sz="2400" dirty="0"/>
              <a:t>3 Student Coordinators:</a:t>
            </a:r>
          </a:p>
          <a:p>
            <a:endParaRPr lang="en-GB" sz="2400" dirty="0"/>
          </a:p>
          <a:p>
            <a:r>
              <a:rPr lang="en-GB" sz="2400" b="1" dirty="0"/>
              <a:t>Muskan Longani </a:t>
            </a:r>
            <a:r>
              <a:rPr lang="en-GB" sz="2400" dirty="0"/>
              <a:t>- Coordinator for the Manchester &amp; City Region</a:t>
            </a:r>
          </a:p>
          <a:p>
            <a:endParaRPr lang="en-GB" sz="2400" dirty="0"/>
          </a:p>
          <a:p>
            <a:r>
              <a:rPr lang="en-GB" sz="2400" b="1" dirty="0"/>
              <a:t>Kim Godinho </a:t>
            </a:r>
            <a:r>
              <a:rPr lang="en-GB" sz="2400" dirty="0"/>
              <a:t>- Coordinator for the Lancashire &amp; West Yorkshire Region</a:t>
            </a:r>
          </a:p>
          <a:p>
            <a:endParaRPr lang="en-GB" sz="2400" dirty="0"/>
          </a:p>
          <a:p>
            <a:r>
              <a:rPr lang="en-GB" sz="2400" b="1" dirty="0"/>
              <a:t>Antasar Bashir-Suleman </a:t>
            </a:r>
            <a:r>
              <a:rPr lang="en-GB" sz="2400" dirty="0"/>
              <a:t>- Coordinator for the Merseyside &amp; North Midlands Region</a:t>
            </a:r>
          </a:p>
        </p:txBody>
      </p:sp>
      <p:pic>
        <p:nvPicPr>
          <p:cNvPr id="4" name="Picture 2" descr="Transport in Manchester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763" t="25864" b="22087"/>
          <a:stretch/>
        </p:blipFill>
        <p:spPr bwMode="auto">
          <a:xfrm>
            <a:off x="9117874" y="344899"/>
            <a:ext cx="2743200" cy="413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ansport in Manchester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864" r="50442" b="22087"/>
          <a:stretch/>
        </p:blipFill>
        <p:spPr bwMode="auto">
          <a:xfrm>
            <a:off x="6403730" y="332655"/>
            <a:ext cx="2714144" cy="415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0272" y="1882488"/>
            <a:ext cx="11649606" cy="4708981"/>
          </a:xfrm>
          <a:prstGeom prst="rect">
            <a:avLst/>
          </a:prstGeom>
          <a:noFill/>
        </p:spPr>
        <p:txBody>
          <a:bodyPr wrap="square" rtlCol="0">
            <a:spAutoFit/>
          </a:bodyPr>
          <a:lstStyle/>
          <a:p>
            <a:r>
              <a:rPr lang="en-GB" sz="2000" dirty="0"/>
              <a:t>What is the best use of the students’ own time? 	</a:t>
            </a:r>
          </a:p>
          <a:p>
            <a:r>
              <a:rPr lang="en-GB" sz="2000" dirty="0"/>
              <a:t>What is the best use of the time I have with the students?</a:t>
            </a:r>
          </a:p>
          <a:p>
            <a:r>
              <a:rPr lang="en-GB" sz="2000" i="1" dirty="0"/>
              <a:t>i.e. how to partition these activities:</a:t>
            </a:r>
          </a:p>
          <a:p>
            <a:endParaRPr lang="en-GB" sz="2000" b="1" dirty="0">
              <a:solidFill>
                <a:srgbClr val="FF0000"/>
              </a:solidFill>
            </a:endParaRPr>
          </a:p>
          <a:p>
            <a:r>
              <a:rPr lang="en-GB" sz="2000" b="1" dirty="0">
                <a:solidFill>
                  <a:srgbClr val="FF0000"/>
                </a:solidFill>
              </a:rPr>
              <a:t>Passive Learning</a:t>
            </a:r>
            <a:r>
              <a:rPr lang="en-GB" sz="2000" b="1" dirty="0"/>
              <a:t>  	</a:t>
            </a:r>
            <a:r>
              <a:rPr lang="en-GB" sz="2000" dirty="0"/>
              <a:t>student’s own time               </a:t>
            </a:r>
          </a:p>
          <a:p>
            <a:r>
              <a:rPr lang="en-GB" sz="2000" b="1" dirty="0">
                <a:solidFill>
                  <a:srgbClr val="FFC000"/>
                </a:solidFill>
              </a:rPr>
              <a:t>Reviewing Material</a:t>
            </a:r>
            <a:r>
              <a:rPr lang="en-GB" sz="2000" b="1" dirty="0"/>
              <a:t>  	</a:t>
            </a:r>
            <a:r>
              <a:rPr lang="en-GB" sz="2000" dirty="0"/>
              <a:t>both</a:t>
            </a:r>
            <a:r>
              <a:rPr lang="en-GB" sz="2000" b="1" dirty="0"/>
              <a:t> </a:t>
            </a:r>
            <a:r>
              <a:rPr lang="en-GB" sz="2000" dirty="0"/>
              <a:t>/ either         </a:t>
            </a:r>
          </a:p>
          <a:p>
            <a:r>
              <a:rPr lang="en-GB" sz="2000" b="1" dirty="0">
                <a:solidFill>
                  <a:srgbClr val="00B050"/>
                </a:solidFill>
              </a:rPr>
              <a:t>Active Learning 		</a:t>
            </a:r>
            <a:r>
              <a:rPr lang="en-GB" sz="2000" dirty="0"/>
              <a:t>my time with the students</a:t>
            </a:r>
          </a:p>
          <a:p>
            <a:endParaRPr lang="en-GB" sz="2000" dirty="0"/>
          </a:p>
          <a:p>
            <a:r>
              <a:rPr lang="en-GB" sz="2000" dirty="0"/>
              <a:t>Who is the </a:t>
            </a:r>
            <a:r>
              <a:rPr lang="en-GB" sz="2000" u="sng" dirty="0"/>
              <a:t>best</a:t>
            </a:r>
            <a:r>
              <a:rPr lang="en-GB" sz="2000" dirty="0"/>
              <a:t> placed person to do things?</a:t>
            </a:r>
          </a:p>
          <a:p>
            <a:r>
              <a:rPr lang="en-GB" sz="2000" i="1" dirty="0"/>
              <a:t>i.e. who should input on:</a:t>
            </a:r>
          </a:p>
          <a:p>
            <a:endParaRPr lang="en-GB" sz="2000" i="1" dirty="0"/>
          </a:p>
          <a:p>
            <a:r>
              <a:rPr lang="en-GB" sz="2000" b="1" dirty="0"/>
              <a:t>Intended Learning Outcomes		</a:t>
            </a:r>
            <a:r>
              <a:rPr lang="en-GB" sz="2000" dirty="0"/>
              <a:t>Lecturer (trained in T&amp;L, subject ‘expert’)</a:t>
            </a:r>
          </a:p>
          <a:p>
            <a:r>
              <a:rPr lang="en-GB" sz="2000" b="1" dirty="0"/>
              <a:t>Lecture Content				</a:t>
            </a:r>
            <a:r>
              <a:rPr lang="en-GB" sz="2000" dirty="0"/>
              <a:t>Lecturer (trained in T&amp;L, subject ‘expert’)</a:t>
            </a:r>
          </a:p>
          <a:p>
            <a:r>
              <a:rPr lang="en-GB" sz="2000" b="1" dirty="0"/>
              <a:t>Formative / Practice Questions		</a:t>
            </a:r>
            <a:r>
              <a:rPr lang="en-GB" sz="2000" b="1" dirty="0">
                <a:solidFill>
                  <a:srgbClr val="0070C0"/>
                </a:solidFill>
              </a:rPr>
              <a:t>PASS Leaders (trained in T&amp;L, have experienced the unit)</a:t>
            </a:r>
          </a:p>
          <a:p>
            <a:r>
              <a:rPr lang="en-GB" sz="2000" b="1" dirty="0"/>
              <a:t>Assessments				</a:t>
            </a:r>
            <a:r>
              <a:rPr lang="en-GB" sz="2000" dirty="0"/>
              <a:t>Lecturer (trained in T&amp;L, subject ‘expert’)</a:t>
            </a:r>
          </a:p>
        </p:txBody>
      </p:sp>
      <p:sp>
        <p:nvSpPr>
          <p:cNvPr id="6" name="TextBox 5"/>
          <p:cNvSpPr txBox="1"/>
          <p:nvPr/>
        </p:nvSpPr>
        <p:spPr>
          <a:xfrm>
            <a:off x="200272" y="297952"/>
            <a:ext cx="9662132" cy="1323439"/>
          </a:xfrm>
          <a:prstGeom prst="rect">
            <a:avLst/>
          </a:prstGeom>
          <a:noFill/>
        </p:spPr>
        <p:txBody>
          <a:bodyPr wrap="none" rtlCol="0">
            <a:spAutoFit/>
          </a:bodyPr>
          <a:lstStyle/>
          <a:p>
            <a:r>
              <a:rPr lang="en-GB" sz="4000" b="1" dirty="0"/>
              <a:t>Flipped Teaching Environment</a:t>
            </a:r>
          </a:p>
          <a:p>
            <a:r>
              <a:rPr lang="en-GB" sz="4000" dirty="0">
                <a:solidFill>
                  <a:srgbClr val="0070C0"/>
                </a:solidFill>
              </a:rPr>
              <a:t>CHEM20711 Unit (Videos + Feedback Classes)</a:t>
            </a:r>
          </a:p>
        </p:txBody>
      </p:sp>
      <p:sp>
        <p:nvSpPr>
          <p:cNvPr id="3" name="Rounded Rectangle 2"/>
          <p:cNvSpPr/>
          <p:nvPr/>
        </p:nvSpPr>
        <p:spPr>
          <a:xfrm>
            <a:off x="2817845" y="3060441"/>
            <a:ext cx="3172408" cy="1101012"/>
          </a:xfrm>
          <a:prstGeom prst="roundRect">
            <a:avLst/>
          </a:prstGeom>
          <a:noFill/>
          <a:ln w="1270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4649754" y="5134947"/>
            <a:ext cx="6416351" cy="1456522"/>
          </a:xfrm>
          <a:prstGeom prst="roundRect">
            <a:avLst/>
          </a:prstGeom>
          <a:noFill/>
          <a:ln w="1270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Screen Clipping"/>
          <p:cNvPicPr>
            <a:picLocks noChangeAspect="1"/>
          </p:cNvPicPr>
          <p:nvPr/>
        </p:nvPicPr>
        <p:blipFill rotWithShape="1">
          <a:blip r:embed="rId2">
            <a:extLst>
              <a:ext uri="{28A0092B-C50C-407E-A947-70E740481C1C}">
                <a14:useLocalDpi xmlns:a14="http://schemas.microsoft.com/office/drawing/2010/main" val="0"/>
              </a:ext>
            </a:extLst>
          </a:blip>
          <a:srcRect l="7375" r="5355" b="30996"/>
          <a:stretch/>
        </p:blipFill>
        <p:spPr>
          <a:xfrm>
            <a:off x="6779855" y="1882488"/>
            <a:ext cx="4286250" cy="2601743"/>
          </a:xfrm>
          <a:prstGeom prst="rect">
            <a:avLst/>
          </a:prstGeom>
        </p:spPr>
      </p:pic>
    </p:spTree>
    <p:extLst>
      <p:ext uri="{BB962C8B-B14F-4D97-AF65-F5344CB8AC3E}">
        <p14:creationId xmlns:p14="http://schemas.microsoft.com/office/powerpoint/2010/main" val="41177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11766" y="4380289"/>
            <a:ext cx="5914389" cy="2246769"/>
          </a:xfrm>
          <a:prstGeom prst="rect">
            <a:avLst/>
          </a:prstGeom>
          <a:noFill/>
        </p:spPr>
        <p:txBody>
          <a:bodyPr wrap="square" rtlCol="0">
            <a:spAutoFit/>
          </a:bodyPr>
          <a:lstStyle/>
          <a:p>
            <a:r>
              <a:rPr lang="en-GB" sz="2000" b="1" dirty="0"/>
              <a:t>(Synchronous) Material Reviews:</a:t>
            </a:r>
          </a:p>
          <a:p>
            <a:pPr marL="342900" indent="-342900">
              <a:buFontTx/>
              <a:buChar char="-"/>
            </a:pPr>
            <a:r>
              <a:rPr lang="en-GB" sz="2000" dirty="0"/>
              <a:t>CHEM10022 (2018/19)</a:t>
            </a:r>
          </a:p>
          <a:p>
            <a:pPr marL="342900" indent="-342900">
              <a:buFontTx/>
              <a:buChar char="-"/>
            </a:pPr>
            <a:r>
              <a:rPr lang="en-GB" sz="2000" dirty="0"/>
              <a:t>CHEM10111 (since 2019/20) </a:t>
            </a:r>
          </a:p>
          <a:p>
            <a:pPr marL="342900" indent="-342900">
              <a:buFontTx/>
              <a:buChar char="-"/>
            </a:pPr>
            <a:r>
              <a:rPr lang="en-GB" sz="2000" dirty="0"/>
              <a:t>CHEM20711 (since 2019/20)</a:t>
            </a:r>
          </a:p>
          <a:p>
            <a:pPr marL="342900" indent="-342900">
              <a:buFontTx/>
              <a:buChar char="-"/>
            </a:pPr>
            <a:r>
              <a:rPr lang="en-GB" sz="2000" dirty="0"/>
              <a:t>CHEM Online Practicals (2020/21)</a:t>
            </a:r>
          </a:p>
          <a:p>
            <a:pPr marL="342900" indent="-342900">
              <a:buFontTx/>
              <a:buChar char="-"/>
            </a:pPr>
            <a:r>
              <a:rPr lang="en-GB" sz="2000" dirty="0"/>
              <a:t>CHEM Unit Peer Dialogue Trial (2021/22)</a:t>
            </a:r>
          </a:p>
          <a:p>
            <a:pPr marL="342900" indent="-342900">
              <a:buFontTx/>
              <a:buChar char="-"/>
            </a:pPr>
            <a:r>
              <a:rPr lang="en-GB" sz="2000" dirty="0"/>
              <a:t>Other Departments / Faculty?</a:t>
            </a:r>
          </a:p>
        </p:txBody>
      </p:sp>
      <p:sp>
        <p:nvSpPr>
          <p:cNvPr id="6" name="TextBox 5"/>
          <p:cNvSpPr txBox="1"/>
          <p:nvPr/>
        </p:nvSpPr>
        <p:spPr>
          <a:xfrm>
            <a:off x="200272" y="297952"/>
            <a:ext cx="5877506" cy="1323439"/>
          </a:xfrm>
          <a:prstGeom prst="rect">
            <a:avLst/>
          </a:prstGeom>
          <a:noFill/>
        </p:spPr>
        <p:txBody>
          <a:bodyPr wrap="none" rtlCol="0">
            <a:spAutoFit/>
          </a:bodyPr>
          <a:lstStyle/>
          <a:p>
            <a:r>
              <a:rPr lang="en-GB" sz="4000" b="1" dirty="0"/>
              <a:t>Working with Students</a:t>
            </a:r>
          </a:p>
          <a:p>
            <a:r>
              <a:rPr lang="en-GB" sz="4000" dirty="0">
                <a:solidFill>
                  <a:srgbClr val="0070C0"/>
                </a:solidFill>
              </a:rPr>
              <a:t>Where else can we do this?</a:t>
            </a:r>
          </a:p>
        </p:txBody>
      </p:sp>
      <p:sp>
        <p:nvSpPr>
          <p:cNvPr id="2" name="Oval 1"/>
          <p:cNvSpPr/>
          <p:nvPr/>
        </p:nvSpPr>
        <p:spPr>
          <a:xfrm>
            <a:off x="1263551" y="1791237"/>
            <a:ext cx="6141849" cy="2051207"/>
          </a:xfrm>
          <a:prstGeom prst="ellipse">
            <a:avLst/>
          </a:prstGeom>
          <a:solidFill>
            <a:srgbClr val="00B050">
              <a:alpha val="14902"/>
            </a:srgbClr>
          </a:solid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p:cNvSpPr/>
          <p:nvPr/>
        </p:nvSpPr>
        <p:spPr>
          <a:xfrm>
            <a:off x="4638152" y="1791237"/>
            <a:ext cx="6182248" cy="2051207"/>
          </a:xfrm>
          <a:prstGeom prst="ellipse">
            <a:avLst/>
          </a:prstGeom>
          <a:solidFill>
            <a:srgbClr val="FF0000">
              <a:alpha val="14902"/>
            </a:srgb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5084233" y="2289405"/>
            <a:ext cx="1902892" cy="1015663"/>
          </a:xfrm>
          <a:prstGeom prst="rect">
            <a:avLst/>
          </a:prstGeom>
          <a:noFill/>
        </p:spPr>
        <p:txBody>
          <a:bodyPr wrap="none" rtlCol="0">
            <a:spAutoFit/>
          </a:bodyPr>
          <a:lstStyle/>
          <a:p>
            <a:pPr algn="ctr"/>
            <a:r>
              <a:rPr lang="en-GB" sz="2000" b="1" dirty="0"/>
              <a:t>PASS Leaders</a:t>
            </a:r>
          </a:p>
          <a:p>
            <a:pPr algn="ctr"/>
            <a:r>
              <a:rPr lang="en-GB" sz="2000" b="1" dirty="0"/>
              <a:t>ResLife Advisors</a:t>
            </a:r>
          </a:p>
          <a:p>
            <a:pPr algn="ctr"/>
            <a:r>
              <a:rPr lang="en-GB" sz="2000" b="1" dirty="0"/>
              <a:t>Peer Mentors</a:t>
            </a:r>
          </a:p>
        </p:txBody>
      </p:sp>
      <p:sp>
        <p:nvSpPr>
          <p:cNvPr id="7" name="TextBox 6"/>
          <p:cNvSpPr txBox="1"/>
          <p:nvPr/>
        </p:nvSpPr>
        <p:spPr>
          <a:xfrm>
            <a:off x="7405400" y="2076006"/>
            <a:ext cx="1966692" cy="400110"/>
          </a:xfrm>
          <a:prstGeom prst="rect">
            <a:avLst/>
          </a:prstGeom>
          <a:noFill/>
        </p:spPr>
        <p:txBody>
          <a:bodyPr wrap="none" rtlCol="0">
            <a:spAutoFit/>
          </a:bodyPr>
          <a:lstStyle/>
          <a:p>
            <a:r>
              <a:rPr lang="en-GB" sz="2000" dirty="0"/>
              <a:t>UEQ Participants</a:t>
            </a:r>
          </a:p>
        </p:txBody>
      </p:sp>
      <p:sp>
        <p:nvSpPr>
          <p:cNvPr id="8" name="TextBox 7"/>
          <p:cNvSpPr txBox="1"/>
          <p:nvPr/>
        </p:nvSpPr>
        <p:spPr>
          <a:xfrm>
            <a:off x="7446306" y="2621697"/>
            <a:ext cx="3322000" cy="400110"/>
          </a:xfrm>
          <a:prstGeom prst="rect">
            <a:avLst/>
          </a:prstGeom>
          <a:noFill/>
        </p:spPr>
        <p:txBody>
          <a:bodyPr wrap="none" rtlCol="0">
            <a:spAutoFit/>
          </a:bodyPr>
          <a:lstStyle/>
          <a:p>
            <a:r>
              <a:rPr lang="en-GB" sz="2000" dirty="0"/>
              <a:t>Course / SSLC Representatives</a:t>
            </a:r>
          </a:p>
        </p:txBody>
      </p:sp>
      <p:sp>
        <p:nvSpPr>
          <p:cNvPr id="9" name="TextBox 8"/>
          <p:cNvSpPr txBox="1"/>
          <p:nvPr/>
        </p:nvSpPr>
        <p:spPr>
          <a:xfrm>
            <a:off x="7405400" y="3232070"/>
            <a:ext cx="1804533" cy="400110"/>
          </a:xfrm>
          <a:prstGeom prst="rect">
            <a:avLst/>
          </a:prstGeom>
          <a:noFill/>
        </p:spPr>
        <p:txBody>
          <a:bodyPr wrap="none" rtlCol="0">
            <a:spAutoFit/>
          </a:bodyPr>
          <a:lstStyle/>
          <a:p>
            <a:r>
              <a:rPr lang="en-GB" sz="2000" dirty="0"/>
              <a:t>Other Students</a:t>
            </a:r>
          </a:p>
        </p:txBody>
      </p:sp>
      <p:sp>
        <p:nvSpPr>
          <p:cNvPr id="10" name="TextBox 9"/>
          <p:cNvSpPr txBox="1"/>
          <p:nvPr/>
        </p:nvSpPr>
        <p:spPr>
          <a:xfrm>
            <a:off x="2517747" y="2076006"/>
            <a:ext cx="2361416" cy="400110"/>
          </a:xfrm>
          <a:prstGeom prst="rect">
            <a:avLst/>
          </a:prstGeom>
          <a:noFill/>
        </p:spPr>
        <p:txBody>
          <a:bodyPr wrap="none" rtlCol="0">
            <a:spAutoFit/>
          </a:bodyPr>
          <a:lstStyle/>
          <a:p>
            <a:r>
              <a:rPr lang="en-GB" sz="2000" dirty="0"/>
              <a:t>Professional Services</a:t>
            </a:r>
          </a:p>
        </p:txBody>
      </p:sp>
      <p:sp>
        <p:nvSpPr>
          <p:cNvPr id="11" name="TextBox 10"/>
          <p:cNvSpPr txBox="1"/>
          <p:nvPr/>
        </p:nvSpPr>
        <p:spPr>
          <a:xfrm>
            <a:off x="1280484" y="2616785"/>
            <a:ext cx="3440942" cy="400110"/>
          </a:xfrm>
          <a:prstGeom prst="rect">
            <a:avLst/>
          </a:prstGeom>
          <a:noFill/>
        </p:spPr>
        <p:txBody>
          <a:bodyPr wrap="none" rtlCol="0">
            <a:spAutoFit/>
          </a:bodyPr>
          <a:lstStyle/>
          <a:p>
            <a:r>
              <a:rPr lang="en-GB" sz="2000" dirty="0"/>
              <a:t>(Graduate) Teaching Assistants</a:t>
            </a:r>
          </a:p>
        </p:txBody>
      </p:sp>
      <p:sp>
        <p:nvSpPr>
          <p:cNvPr id="12" name="TextBox 11"/>
          <p:cNvSpPr txBox="1"/>
          <p:nvPr/>
        </p:nvSpPr>
        <p:spPr>
          <a:xfrm>
            <a:off x="3576883" y="3199389"/>
            <a:ext cx="1301447" cy="400110"/>
          </a:xfrm>
          <a:prstGeom prst="rect">
            <a:avLst/>
          </a:prstGeom>
          <a:noFill/>
        </p:spPr>
        <p:txBody>
          <a:bodyPr wrap="none" rtlCol="0">
            <a:spAutoFit/>
          </a:bodyPr>
          <a:lstStyle/>
          <a:p>
            <a:r>
              <a:rPr lang="en-GB" sz="2000" dirty="0"/>
              <a:t>Academics</a:t>
            </a:r>
          </a:p>
        </p:txBody>
      </p:sp>
      <p:sp>
        <p:nvSpPr>
          <p:cNvPr id="13" name="TextBox 12"/>
          <p:cNvSpPr txBox="1"/>
          <p:nvPr/>
        </p:nvSpPr>
        <p:spPr>
          <a:xfrm rot="571055">
            <a:off x="7845929" y="1511859"/>
            <a:ext cx="2647135" cy="400110"/>
          </a:xfrm>
          <a:prstGeom prst="rect">
            <a:avLst/>
          </a:prstGeom>
          <a:noFill/>
        </p:spPr>
        <p:txBody>
          <a:bodyPr wrap="none" rtlCol="0">
            <a:spAutoFit/>
          </a:bodyPr>
          <a:lstStyle/>
          <a:p>
            <a:r>
              <a:rPr lang="en-GB" sz="2000" b="1" dirty="0">
                <a:solidFill>
                  <a:srgbClr val="FF0000"/>
                </a:solidFill>
              </a:rPr>
              <a:t>‘Experts by Experience’</a:t>
            </a:r>
          </a:p>
        </p:txBody>
      </p:sp>
      <p:sp>
        <p:nvSpPr>
          <p:cNvPr id="14" name="TextBox 13"/>
          <p:cNvSpPr txBox="1"/>
          <p:nvPr/>
        </p:nvSpPr>
        <p:spPr>
          <a:xfrm rot="784115">
            <a:off x="1187539" y="3665582"/>
            <a:ext cx="2930289" cy="400110"/>
          </a:xfrm>
          <a:prstGeom prst="rect">
            <a:avLst/>
          </a:prstGeom>
          <a:noFill/>
        </p:spPr>
        <p:txBody>
          <a:bodyPr wrap="none" rtlCol="0">
            <a:spAutoFit/>
          </a:bodyPr>
          <a:lstStyle/>
          <a:p>
            <a:r>
              <a:rPr lang="en-GB" sz="2000" b="1" dirty="0">
                <a:solidFill>
                  <a:srgbClr val="00B050"/>
                </a:solidFill>
              </a:rPr>
              <a:t>Trained TLSE Practitioners</a:t>
            </a:r>
          </a:p>
        </p:txBody>
      </p:sp>
      <p:sp>
        <p:nvSpPr>
          <p:cNvPr id="15" name="TextBox 14"/>
          <p:cNvSpPr txBox="1"/>
          <p:nvPr/>
        </p:nvSpPr>
        <p:spPr>
          <a:xfrm>
            <a:off x="6165110" y="4385468"/>
            <a:ext cx="5914389" cy="1015663"/>
          </a:xfrm>
          <a:prstGeom prst="rect">
            <a:avLst/>
          </a:prstGeom>
          <a:noFill/>
        </p:spPr>
        <p:txBody>
          <a:bodyPr wrap="square" rtlCol="0">
            <a:spAutoFit/>
          </a:bodyPr>
          <a:lstStyle/>
          <a:p>
            <a:r>
              <a:rPr lang="en-GB" sz="2000" b="1" dirty="0"/>
              <a:t>Delivery/Provision Consultations:</a:t>
            </a:r>
          </a:p>
          <a:p>
            <a:pPr marL="342900" indent="-342900">
              <a:buFontTx/>
              <a:buChar char="-"/>
            </a:pPr>
            <a:r>
              <a:rPr lang="en-GB" sz="2000" dirty="0"/>
              <a:t>PASS Leader Survey for Online Transition (2020)</a:t>
            </a:r>
          </a:p>
          <a:p>
            <a:pPr marL="342900" indent="-342900">
              <a:buFontTx/>
              <a:buChar char="-"/>
            </a:pPr>
            <a:r>
              <a:rPr lang="en-GB" sz="2000" dirty="0"/>
              <a:t>PASS Leader Module Design Workshop (2021)</a:t>
            </a:r>
          </a:p>
        </p:txBody>
      </p:sp>
      <p:sp>
        <p:nvSpPr>
          <p:cNvPr id="17" name="TextBox 16"/>
          <p:cNvSpPr txBox="1"/>
          <p:nvPr/>
        </p:nvSpPr>
        <p:spPr>
          <a:xfrm>
            <a:off x="6165110" y="5611395"/>
            <a:ext cx="5914389" cy="1015663"/>
          </a:xfrm>
          <a:prstGeom prst="rect">
            <a:avLst/>
          </a:prstGeom>
          <a:noFill/>
        </p:spPr>
        <p:txBody>
          <a:bodyPr wrap="square" rtlCol="0">
            <a:spAutoFit/>
          </a:bodyPr>
          <a:lstStyle/>
          <a:p>
            <a:r>
              <a:rPr lang="en-GB" sz="2000" b="1" dirty="0"/>
              <a:t>Staff Training/Development in T&amp;L</a:t>
            </a:r>
          </a:p>
          <a:p>
            <a:pPr marL="342900" indent="-342900">
              <a:buFontTx/>
              <a:buChar char="-"/>
            </a:pPr>
            <a:r>
              <a:rPr lang="en-GB" sz="2000" dirty="0"/>
              <a:t>Teaching for Researchers (TfR): FSESS7003</a:t>
            </a:r>
          </a:p>
          <a:p>
            <a:pPr marL="342900" indent="-342900">
              <a:buFontTx/>
              <a:buChar char="-"/>
            </a:pPr>
            <a:r>
              <a:rPr lang="en-GB" sz="2000" dirty="0"/>
              <a:t>New Academics Programme (NAP): FSE60001</a:t>
            </a:r>
          </a:p>
        </p:txBody>
      </p:sp>
    </p:spTree>
    <p:extLst>
      <p:ext uri="{BB962C8B-B14F-4D97-AF65-F5344CB8AC3E}">
        <p14:creationId xmlns:p14="http://schemas.microsoft.com/office/powerpoint/2010/main" val="301124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72" y="297952"/>
            <a:ext cx="9476505" cy="1323439"/>
          </a:xfrm>
          <a:prstGeom prst="rect">
            <a:avLst/>
          </a:prstGeom>
          <a:noFill/>
        </p:spPr>
        <p:txBody>
          <a:bodyPr wrap="none" rtlCol="0">
            <a:spAutoFit/>
          </a:bodyPr>
          <a:lstStyle/>
          <a:p>
            <a:r>
              <a:rPr lang="en-GB" sz="4000" b="1" dirty="0"/>
              <a:t>Student Voices in the Curriculum</a:t>
            </a:r>
          </a:p>
          <a:p>
            <a:r>
              <a:rPr lang="en-GB" sz="4000" dirty="0">
                <a:solidFill>
                  <a:srgbClr val="0070C0"/>
                </a:solidFill>
              </a:rPr>
              <a:t>What might a ‘mini-MOOC’ project look like?</a:t>
            </a:r>
          </a:p>
        </p:txBody>
      </p:sp>
      <p:sp>
        <p:nvSpPr>
          <p:cNvPr id="9" name="TextBox 8"/>
          <p:cNvSpPr txBox="1"/>
          <p:nvPr/>
        </p:nvSpPr>
        <p:spPr>
          <a:xfrm>
            <a:off x="200271" y="1882488"/>
            <a:ext cx="11759499" cy="4708981"/>
          </a:xfrm>
          <a:prstGeom prst="rect">
            <a:avLst/>
          </a:prstGeom>
          <a:noFill/>
        </p:spPr>
        <p:txBody>
          <a:bodyPr wrap="square" rtlCol="0">
            <a:spAutoFit/>
          </a:bodyPr>
          <a:lstStyle/>
          <a:p>
            <a:r>
              <a:rPr lang="en-GB" sz="2000" dirty="0"/>
              <a:t>A Literature Review is a hallmark of project work</a:t>
            </a:r>
          </a:p>
          <a:p>
            <a:endParaRPr lang="en-GB" sz="2000" b="1" dirty="0"/>
          </a:p>
          <a:p>
            <a:r>
              <a:rPr lang="en-GB" sz="2000" dirty="0"/>
              <a:t>In this project it is used to explore the underlying pedagogy of e-learning (an unfamiliar topic)</a:t>
            </a:r>
          </a:p>
          <a:p>
            <a:endParaRPr lang="en-GB" sz="2000" dirty="0"/>
          </a:p>
          <a:p>
            <a:r>
              <a:rPr lang="en-GB" sz="2000" dirty="0"/>
              <a:t>Students then bring their own interests and subject / degree knowledge into their submodule</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So do the students need to be from the same discipline / department / faculty?</a:t>
            </a:r>
          </a:p>
        </p:txBody>
      </p:sp>
      <p:sp>
        <p:nvSpPr>
          <p:cNvPr id="5" name="TextBox 4"/>
          <p:cNvSpPr txBox="1"/>
          <p:nvPr/>
        </p:nvSpPr>
        <p:spPr>
          <a:xfrm>
            <a:off x="563217" y="3897531"/>
            <a:ext cx="2763079" cy="1477328"/>
          </a:xfrm>
          <a:prstGeom prst="rect">
            <a:avLst/>
          </a:prstGeom>
          <a:noFill/>
          <a:ln w="76200">
            <a:solidFill>
              <a:srgbClr val="0070C0"/>
            </a:solidFill>
          </a:ln>
        </p:spPr>
        <p:txBody>
          <a:bodyPr wrap="square" rtlCol="0">
            <a:spAutoFit/>
          </a:bodyPr>
          <a:lstStyle/>
          <a:p>
            <a:pPr algn="ctr"/>
            <a:r>
              <a:rPr lang="en-GB" dirty="0"/>
              <a:t>Student A – </a:t>
            </a:r>
            <a:r>
              <a:rPr lang="en-GB" b="1" dirty="0">
                <a:solidFill>
                  <a:srgbClr val="0070C0"/>
                </a:solidFill>
              </a:rPr>
              <a:t>Submodule 1</a:t>
            </a:r>
          </a:p>
          <a:p>
            <a:pPr algn="ctr"/>
            <a:endParaRPr lang="en-GB" dirty="0"/>
          </a:p>
          <a:p>
            <a:pPr algn="ctr"/>
            <a:r>
              <a:rPr lang="en-GB" dirty="0"/>
              <a:t>Video(s) linked to ILOs</a:t>
            </a:r>
          </a:p>
          <a:p>
            <a:pPr algn="ctr"/>
            <a:r>
              <a:rPr lang="en-GB" dirty="0"/>
              <a:t>Aligned Assessments</a:t>
            </a:r>
          </a:p>
          <a:p>
            <a:pPr algn="ctr"/>
            <a:r>
              <a:rPr lang="en-GB" dirty="0"/>
              <a:t>Extra Reading Material(s)</a:t>
            </a:r>
          </a:p>
        </p:txBody>
      </p:sp>
      <p:sp>
        <p:nvSpPr>
          <p:cNvPr id="6" name="TextBox 5"/>
          <p:cNvSpPr txBox="1"/>
          <p:nvPr/>
        </p:nvSpPr>
        <p:spPr>
          <a:xfrm>
            <a:off x="3326296" y="3897531"/>
            <a:ext cx="2763079" cy="1477328"/>
          </a:xfrm>
          <a:prstGeom prst="rect">
            <a:avLst/>
          </a:prstGeom>
          <a:noFill/>
          <a:ln w="76200">
            <a:solidFill>
              <a:srgbClr val="0070C0"/>
            </a:solidFill>
          </a:ln>
        </p:spPr>
        <p:txBody>
          <a:bodyPr wrap="square" rtlCol="0">
            <a:spAutoFit/>
          </a:bodyPr>
          <a:lstStyle/>
          <a:p>
            <a:pPr algn="ctr"/>
            <a:r>
              <a:rPr lang="en-GB" dirty="0"/>
              <a:t>Student B – </a:t>
            </a:r>
            <a:r>
              <a:rPr lang="en-GB" b="1" dirty="0">
                <a:solidFill>
                  <a:srgbClr val="0070C0"/>
                </a:solidFill>
              </a:rPr>
              <a:t>Submodule 2</a:t>
            </a:r>
          </a:p>
          <a:p>
            <a:pPr algn="ctr"/>
            <a:endParaRPr lang="en-GB" dirty="0"/>
          </a:p>
          <a:p>
            <a:pPr algn="ctr"/>
            <a:r>
              <a:rPr lang="en-GB" dirty="0"/>
              <a:t>Video(s) linked to ILOs</a:t>
            </a:r>
          </a:p>
          <a:p>
            <a:pPr algn="ctr"/>
            <a:r>
              <a:rPr lang="en-GB" dirty="0"/>
              <a:t>Aligned Assessments</a:t>
            </a:r>
          </a:p>
          <a:p>
            <a:pPr algn="ctr"/>
            <a:r>
              <a:rPr lang="en-GB" dirty="0"/>
              <a:t>Extra Reading Material(s)</a:t>
            </a:r>
          </a:p>
        </p:txBody>
      </p:sp>
      <p:sp>
        <p:nvSpPr>
          <p:cNvPr id="7" name="TextBox 6"/>
          <p:cNvSpPr txBox="1"/>
          <p:nvPr/>
        </p:nvSpPr>
        <p:spPr>
          <a:xfrm>
            <a:off x="6089375" y="3897531"/>
            <a:ext cx="2763079" cy="1477328"/>
          </a:xfrm>
          <a:prstGeom prst="rect">
            <a:avLst/>
          </a:prstGeom>
          <a:noFill/>
          <a:ln w="76200">
            <a:solidFill>
              <a:srgbClr val="0070C0"/>
            </a:solidFill>
          </a:ln>
        </p:spPr>
        <p:txBody>
          <a:bodyPr wrap="square" rtlCol="0">
            <a:spAutoFit/>
          </a:bodyPr>
          <a:lstStyle/>
          <a:p>
            <a:pPr algn="ctr"/>
            <a:r>
              <a:rPr lang="en-GB" dirty="0"/>
              <a:t>Student C – </a:t>
            </a:r>
            <a:r>
              <a:rPr lang="en-GB" b="1" dirty="0">
                <a:solidFill>
                  <a:srgbClr val="0070C0"/>
                </a:solidFill>
              </a:rPr>
              <a:t>Submodule 3</a:t>
            </a:r>
          </a:p>
          <a:p>
            <a:pPr algn="ctr"/>
            <a:endParaRPr lang="en-GB" dirty="0"/>
          </a:p>
          <a:p>
            <a:pPr algn="ctr"/>
            <a:r>
              <a:rPr lang="en-GB" dirty="0"/>
              <a:t>Video(s) linked to ILOs</a:t>
            </a:r>
          </a:p>
          <a:p>
            <a:pPr algn="ctr"/>
            <a:r>
              <a:rPr lang="en-GB" dirty="0"/>
              <a:t>Aligned Assessments</a:t>
            </a:r>
          </a:p>
          <a:p>
            <a:pPr algn="ctr"/>
            <a:r>
              <a:rPr lang="en-GB" dirty="0"/>
              <a:t>Extra Reading Material(s)</a:t>
            </a:r>
          </a:p>
        </p:txBody>
      </p:sp>
      <p:sp>
        <p:nvSpPr>
          <p:cNvPr id="8" name="TextBox 7"/>
          <p:cNvSpPr txBox="1"/>
          <p:nvPr/>
        </p:nvSpPr>
        <p:spPr>
          <a:xfrm>
            <a:off x="8852454" y="3897531"/>
            <a:ext cx="2763079" cy="1477328"/>
          </a:xfrm>
          <a:prstGeom prst="rect">
            <a:avLst/>
          </a:prstGeom>
          <a:noFill/>
          <a:ln w="76200">
            <a:solidFill>
              <a:srgbClr val="0070C0"/>
            </a:solidFill>
          </a:ln>
        </p:spPr>
        <p:txBody>
          <a:bodyPr wrap="square" rtlCol="0">
            <a:spAutoFit/>
          </a:bodyPr>
          <a:lstStyle/>
          <a:p>
            <a:pPr algn="ctr"/>
            <a:r>
              <a:rPr lang="en-GB" dirty="0"/>
              <a:t>Student D – </a:t>
            </a:r>
            <a:r>
              <a:rPr lang="en-GB" b="1" dirty="0">
                <a:solidFill>
                  <a:srgbClr val="0070C0"/>
                </a:solidFill>
              </a:rPr>
              <a:t>Submodule 4</a:t>
            </a:r>
          </a:p>
          <a:p>
            <a:pPr algn="ctr"/>
            <a:endParaRPr lang="en-GB" dirty="0"/>
          </a:p>
          <a:p>
            <a:pPr algn="ctr"/>
            <a:r>
              <a:rPr lang="en-GB" dirty="0"/>
              <a:t>Video(s) linked to ILOs</a:t>
            </a:r>
          </a:p>
          <a:p>
            <a:pPr algn="ctr"/>
            <a:r>
              <a:rPr lang="en-GB" dirty="0"/>
              <a:t>Aligned Assessments</a:t>
            </a:r>
          </a:p>
          <a:p>
            <a:pPr algn="ctr"/>
            <a:r>
              <a:rPr lang="en-GB" dirty="0"/>
              <a:t>Extra Reading Material(s)</a:t>
            </a:r>
          </a:p>
        </p:txBody>
      </p:sp>
      <p:sp>
        <p:nvSpPr>
          <p:cNvPr id="10" name="TextBox 9"/>
          <p:cNvSpPr txBox="1"/>
          <p:nvPr/>
        </p:nvSpPr>
        <p:spPr>
          <a:xfrm>
            <a:off x="563216" y="5374859"/>
            <a:ext cx="11052317" cy="369332"/>
          </a:xfrm>
          <a:prstGeom prst="rect">
            <a:avLst/>
          </a:prstGeom>
          <a:solidFill>
            <a:srgbClr val="0070C0"/>
          </a:solidFill>
          <a:ln w="76200">
            <a:solidFill>
              <a:srgbClr val="0070C0"/>
            </a:solidFill>
          </a:ln>
        </p:spPr>
        <p:txBody>
          <a:bodyPr wrap="square" rtlCol="0">
            <a:spAutoFit/>
          </a:bodyPr>
          <a:lstStyle/>
          <a:p>
            <a:pPr algn="ctr"/>
            <a:r>
              <a:rPr lang="en-GB" b="1" dirty="0">
                <a:solidFill>
                  <a:schemeClr val="bg1"/>
                </a:solidFill>
              </a:rPr>
              <a:t>Coherent Online Course the Integrates Student Voice into the Curriculum</a:t>
            </a:r>
          </a:p>
        </p:txBody>
      </p:sp>
    </p:spTree>
    <p:extLst>
      <p:ext uri="{BB962C8B-B14F-4D97-AF65-F5344CB8AC3E}">
        <p14:creationId xmlns:p14="http://schemas.microsoft.com/office/powerpoint/2010/main" val="331882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6400" t="17678" r="31294" b="19636"/>
          <a:stretch/>
        </p:blipFill>
        <p:spPr>
          <a:xfrm>
            <a:off x="3757684" y="3696789"/>
            <a:ext cx="5588568" cy="3161211"/>
          </a:xfrm>
          <a:prstGeom prst="rect">
            <a:avLst/>
          </a:prstGeom>
        </p:spPr>
      </p:pic>
      <p:sp>
        <p:nvSpPr>
          <p:cNvPr id="2" name="TextBox 1"/>
          <p:cNvSpPr txBox="1"/>
          <p:nvPr/>
        </p:nvSpPr>
        <p:spPr>
          <a:xfrm>
            <a:off x="200272" y="297952"/>
            <a:ext cx="3804503" cy="1323439"/>
          </a:xfrm>
          <a:prstGeom prst="rect">
            <a:avLst/>
          </a:prstGeom>
          <a:noFill/>
        </p:spPr>
        <p:txBody>
          <a:bodyPr wrap="none" rtlCol="0">
            <a:spAutoFit/>
          </a:bodyPr>
          <a:lstStyle/>
          <a:p>
            <a:r>
              <a:rPr lang="en-GB" sz="4000" b="1" dirty="0"/>
              <a:t>Example Content</a:t>
            </a:r>
          </a:p>
          <a:p>
            <a:r>
              <a:rPr lang="en-GB" sz="4000" dirty="0">
                <a:solidFill>
                  <a:srgbClr val="0070C0"/>
                </a:solidFill>
              </a:rPr>
              <a:t>From Last Year!</a:t>
            </a:r>
          </a:p>
        </p:txBody>
      </p:sp>
      <p:pic>
        <p:nvPicPr>
          <p:cNvPr id="3" name="Picture 2"/>
          <p:cNvPicPr>
            <a:picLocks noChangeAspect="1"/>
          </p:cNvPicPr>
          <p:nvPr/>
        </p:nvPicPr>
        <p:blipFill>
          <a:blip r:embed="rId3"/>
          <a:stretch>
            <a:fillRect/>
          </a:stretch>
        </p:blipFill>
        <p:spPr>
          <a:xfrm>
            <a:off x="0" y="1621391"/>
            <a:ext cx="5622675" cy="3161211"/>
          </a:xfrm>
          <a:prstGeom prst="rect">
            <a:avLst/>
          </a:prstGeom>
        </p:spPr>
      </p:pic>
      <p:pic>
        <p:nvPicPr>
          <p:cNvPr id="5" name="Picture 4"/>
          <p:cNvPicPr>
            <a:picLocks noChangeAspect="1"/>
          </p:cNvPicPr>
          <p:nvPr/>
        </p:nvPicPr>
        <p:blipFill rotWithShape="1">
          <a:blip r:embed="rId4"/>
          <a:srcRect l="14722" r="14887"/>
          <a:stretch/>
        </p:blipFill>
        <p:spPr>
          <a:xfrm>
            <a:off x="8234149" y="3092971"/>
            <a:ext cx="3957851" cy="3161211"/>
          </a:xfrm>
          <a:prstGeom prst="rect">
            <a:avLst/>
          </a:prstGeom>
        </p:spPr>
      </p:pic>
      <p:pic>
        <p:nvPicPr>
          <p:cNvPr id="7" name="Picture 6"/>
          <p:cNvPicPr>
            <a:picLocks noChangeAspect="1"/>
          </p:cNvPicPr>
          <p:nvPr/>
        </p:nvPicPr>
        <p:blipFill>
          <a:blip r:embed="rId5"/>
          <a:stretch>
            <a:fillRect/>
          </a:stretch>
        </p:blipFill>
        <p:spPr>
          <a:xfrm>
            <a:off x="5213445" y="0"/>
            <a:ext cx="5622675" cy="3161211"/>
          </a:xfrm>
          <a:prstGeom prst="rect">
            <a:avLst/>
          </a:prstGeom>
        </p:spPr>
      </p:pic>
      <p:sp>
        <p:nvSpPr>
          <p:cNvPr id="17" name="TextBox 16"/>
          <p:cNvSpPr txBox="1"/>
          <p:nvPr/>
        </p:nvSpPr>
        <p:spPr>
          <a:xfrm>
            <a:off x="200272" y="5312469"/>
            <a:ext cx="3338058" cy="1015663"/>
          </a:xfrm>
          <a:prstGeom prst="rect">
            <a:avLst/>
          </a:prstGeom>
          <a:noFill/>
        </p:spPr>
        <p:txBody>
          <a:bodyPr wrap="square" rtlCol="0">
            <a:spAutoFit/>
          </a:bodyPr>
          <a:lstStyle/>
          <a:p>
            <a:r>
              <a:rPr lang="en-GB" sz="2000" dirty="0"/>
              <a:t>Can you guess which were made by Chemists and which by Mathematicians?</a:t>
            </a:r>
          </a:p>
        </p:txBody>
      </p:sp>
    </p:spTree>
    <p:extLst>
      <p:ext uri="{BB962C8B-B14F-4D97-AF65-F5344CB8AC3E}">
        <p14:creationId xmlns:p14="http://schemas.microsoft.com/office/powerpoint/2010/main" val="2441386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DB272BEE20D244A0E5C183A466A46C" ma:contentTypeVersion="18" ma:contentTypeDescription="Create a new document." ma:contentTypeScope="" ma:versionID="9e471aa65977ef73c810d27802aa5ac0">
  <xsd:schema xmlns:xsd="http://www.w3.org/2001/XMLSchema" xmlns:xs="http://www.w3.org/2001/XMLSchema" xmlns:p="http://schemas.microsoft.com/office/2006/metadata/properties" xmlns:ns3="1607d3ab-c61f-4ed7-a5bc-3b8082c27856" xmlns:ns4="fa5e378e-b709-4e55-a1fc-703fd4edd451" targetNamespace="http://schemas.microsoft.com/office/2006/metadata/properties" ma:root="true" ma:fieldsID="55353167b6d131e5938f36acf407e6f3" ns3:_="" ns4:_="">
    <xsd:import namespace="1607d3ab-c61f-4ed7-a5bc-3b8082c27856"/>
    <xsd:import namespace="fa5e378e-b709-4e55-a1fc-703fd4edd45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DateTaken"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7d3ab-c61f-4ed7-a5bc-3b8082c278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5e378e-b709-4e55-a1fc-703fd4edd45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607d3ab-c61f-4ed7-a5bc-3b8082c2785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5B34E3-257E-4D57-A25E-3CAAE644C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7d3ab-c61f-4ed7-a5bc-3b8082c27856"/>
    <ds:schemaRef ds:uri="fa5e378e-b709-4e55-a1fc-703fd4edd4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DC71C8-F89E-4595-96F4-CBA506230520}">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fa5e378e-b709-4e55-a1fc-703fd4edd451"/>
    <ds:schemaRef ds:uri="1607d3ab-c61f-4ed7-a5bc-3b8082c27856"/>
    <ds:schemaRef ds:uri="http://www.w3.org/XML/1998/namespace"/>
  </ds:schemaRefs>
</ds:datastoreItem>
</file>

<file path=customXml/itemProps3.xml><?xml version="1.0" encoding="utf-8"?>
<ds:datastoreItem xmlns:ds="http://schemas.openxmlformats.org/officeDocument/2006/customXml" ds:itemID="{9BA20AE8-1882-4075-B2D0-7BD6F44CEE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963</TotalTime>
  <Words>2195</Words>
  <Application>Microsoft Office PowerPoint</Application>
  <PresentationFormat>Widescreen</PresentationFormat>
  <Paragraphs>299</Paragraphs>
  <Slides>20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work in partnership with students?  How would you like to work in partnership with them?</vt:lpstr>
      <vt:lpstr>PowerPoint Presentation</vt:lpstr>
      <vt:lpstr>PowerPoint Presentation</vt:lpstr>
      <vt:lpstr>PowerPoint Presentation</vt:lpstr>
      <vt:lpstr>PowerPoint Presentation</vt:lpstr>
      <vt:lpstr>PowerPoint Presentation</vt:lpstr>
      <vt:lpstr>PowerPoint Presentation</vt:lpstr>
      <vt:lpstr>How do you reward and recognise student partners?  What do you wish you could do?</vt:lpstr>
      <vt:lpstr>PowerPoint Presentation</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Weise</dc:creator>
  <cp:lastModifiedBy>Martina Doolan</cp:lastModifiedBy>
  <cp:revision>6</cp:revision>
  <dcterms:created xsi:type="dcterms:W3CDTF">2025-01-07T19:02:21Z</dcterms:created>
  <dcterms:modified xsi:type="dcterms:W3CDTF">2025-01-13T15:35:01Z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0x01010095DB272BEE20D244A0E5C183A466A46C</vt:lpwstr>
  </property>
</Properties>
</file>